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ozilla_wordmark_300dpi.jpg"/>
          <p:cNvPicPr/>
          <p:nvPr/>
        </p:nvPicPr>
        <p:blipFill>
          <a:blip r:embed="rId2">
            <a:extLst/>
          </a:blip>
          <a:srcRect l="8652" t="8652" r="8652" b="8652"/>
          <a:stretch>
            <a:fillRect/>
          </a:stretch>
        </p:blipFill>
        <p:spPr>
          <a:xfrm>
            <a:off x="82235" y="8928982"/>
            <a:ext cx="2223110" cy="89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pic>
        <p:nvPicPr>
          <p:cNvPr id="11" name="mozilla_wordmark_300dpi.jpg"/>
          <p:cNvPicPr/>
          <p:nvPr/>
        </p:nvPicPr>
        <p:blipFill>
          <a:blip r:embed="rId2">
            <a:extLst/>
          </a:blip>
          <a:srcRect l="8652" t="8652" r="8652" b="8652"/>
          <a:stretch>
            <a:fillRect/>
          </a:stretch>
        </p:blipFill>
        <p:spPr>
          <a:xfrm>
            <a:off x="82235" y="8928982"/>
            <a:ext cx="2223110" cy="89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pic>
        <p:nvPicPr>
          <p:cNvPr id="17" name="mozilla_wordmark_300dpi.jpg"/>
          <p:cNvPicPr/>
          <p:nvPr/>
        </p:nvPicPr>
        <p:blipFill>
          <a:blip r:embed="rId2">
            <a:extLst/>
          </a:blip>
          <a:srcRect l="8652" t="8652" r="8652" b="8652"/>
          <a:stretch>
            <a:fillRect/>
          </a:stretch>
        </p:blipFill>
        <p:spPr>
          <a:xfrm>
            <a:off x="82235" y="8928982"/>
            <a:ext cx="2223110" cy="89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pic>
        <p:nvPicPr>
          <p:cNvPr id="26" name="mozilla_wordmark_300dpi.jpg"/>
          <p:cNvPicPr/>
          <p:nvPr/>
        </p:nvPicPr>
        <p:blipFill>
          <a:blip r:embed="rId2">
            <a:extLst/>
          </a:blip>
          <a:srcRect l="8652" t="8652" r="8652" b="8652"/>
          <a:stretch>
            <a:fillRect/>
          </a:stretch>
        </p:blipFill>
        <p:spPr>
          <a:xfrm>
            <a:off x="82235" y="8928982"/>
            <a:ext cx="2223110" cy="89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ozilla_wordmark_300dpi.jpg"/>
          <p:cNvPicPr/>
          <p:nvPr/>
        </p:nvPicPr>
        <p:blipFill>
          <a:blip r:embed="rId2">
            <a:extLst/>
          </a:blip>
          <a:srcRect l="8652" t="8652" r="8652" b="8652"/>
          <a:stretch>
            <a:fillRect/>
          </a:stretch>
        </p:blipFill>
        <p:spPr>
          <a:xfrm>
            <a:off x="82235" y="8928982"/>
            <a:ext cx="2223110" cy="89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  <p:pic>
        <p:nvPicPr>
          <p:cNvPr id="4" name="mozilla_wordmark_300dpi.jpg"/>
          <p:cNvPicPr/>
          <p:nvPr/>
        </p:nvPicPr>
        <p:blipFill>
          <a:blip r:embed="rId2">
            <a:extLst/>
          </a:blip>
          <a:srcRect l="8652" t="8652" r="8652" b="8652"/>
          <a:stretch>
            <a:fillRect/>
          </a:stretch>
        </p:blipFill>
        <p:spPr>
          <a:xfrm>
            <a:off x="82235" y="8928982"/>
            <a:ext cx="2223110" cy="89934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nitot@mozilla.com" TargetMode="External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nitot@mozilla.com" TargetMode="External"/><Relationship Id="rId3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270000" y="2109886"/>
            <a:ext cx="10464800" cy="33658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Internet et surveillance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3552949" y="6819900"/>
            <a:ext cx="5898902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Tristan Nitot</a:t>
            </a:r>
            <a:endParaRPr sz="3200"/>
          </a:p>
          <a:p>
            <a:pPr lvl="0">
              <a:defRPr sz="1800"/>
            </a:pPr>
            <a:r>
              <a:rPr sz="3200"/>
              <a:t>@nitot - </a:t>
            </a:r>
            <a:r>
              <a:rPr sz="3200" u="sng">
                <a:hlinkClick r:id="rId2" invalidUrl="" action="" tgtFrame="" tooltip="" history="1" highlightClick="0" endSnd="0"/>
              </a:rPr>
              <a:t>tnitot@mozilla.com</a:t>
            </a:r>
          </a:p>
        </p:txBody>
      </p:sp>
      <p:pic>
        <p:nvPicPr>
          <p:cNvPr id="4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2381" y="7878361"/>
            <a:ext cx="1709869" cy="1741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952500" y="-3683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Un exemple :</a:t>
            </a:r>
          </a:p>
        </p:txBody>
      </p:sp>
      <p:pic>
        <p:nvPicPr>
          <p:cNvPr id="68" name="Man arrested after Gmail detects Child Por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798" y="2057400"/>
            <a:ext cx="8420101" cy="739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Que faire ?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Solutions Macro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Décentralisation de l’informatique. Utilisation de logiciels Libres, transparents et auditables, que l’on contrôle</a:t>
            </a:r>
            <a:endParaRPr sz="3600"/>
          </a:p>
          <a:p>
            <a:pPr lvl="0" marL="635000" indent="-635000">
              <a:buSzPct val="100000"/>
              <a:buAutoNum type="arabicPeriod" startAt="1"/>
              <a:defRPr sz="1800"/>
            </a:pPr>
            <a:r>
              <a:rPr sz="3600"/>
              <a:t>Trouver un autre modèle d’affaires que la publicité ciblée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1041400" y="-406400"/>
            <a:ext cx="11099800" cy="2159000"/>
          </a:xfrm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 lvl="0">
              <a:defRPr sz="1800"/>
            </a:pPr>
            <a:r>
              <a:rPr sz="6880"/>
              <a:t>Solution locale : utiliser TOR</a:t>
            </a:r>
          </a:p>
        </p:txBody>
      </p:sp>
      <p:pic>
        <p:nvPicPr>
          <p:cNvPr id="76" name="To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9200" y="1731863"/>
            <a:ext cx="8204200" cy="849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Quand utiliser TOR ?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Quand on doit se protéger de la surveillance des réseaux</a:t>
            </a:r>
            <a:endParaRPr sz="3600"/>
          </a:p>
          <a:p>
            <a:pPr lvl="0">
              <a:defRPr sz="1800"/>
            </a:pPr>
            <a:r>
              <a:rPr sz="3600"/>
              <a:t>Quand on veut aider ceux qui ont besoin de se protéger de cette surveillance. (L’augmentation du trafic de TOR protège ceux qui en ont une utilisation « légitime »).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5635079" y="1638300"/>
            <a:ext cx="6099721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Merci !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5033516" y="5029200"/>
            <a:ext cx="6701284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Tristan Nitot</a:t>
            </a:r>
            <a:endParaRPr sz="3200"/>
          </a:p>
          <a:p>
            <a:pPr lvl="0">
              <a:defRPr sz="1800"/>
            </a:pPr>
            <a:r>
              <a:rPr sz="3200"/>
              <a:t>@nitot - </a:t>
            </a:r>
            <a:r>
              <a:rPr sz="3200" u="sng">
                <a:hlinkClick r:id="rId2" invalidUrl="" action="" tgtFrame="" tooltip="" history="1" highlightClick="0" endSnd="0"/>
              </a:rPr>
              <a:t>tnitot@mozilla.com</a:t>
            </a:r>
          </a:p>
        </p:txBody>
      </p:sp>
      <p:pic>
        <p:nvPicPr>
          <p:cNvPr id="8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0" y="2165350"/>
            <a:ext cx="5092700" cy="542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Internet, facteur de liberté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4499" indent="-444499">
              <a:defRPr sz="1800"/>
            </a:pPr>
            <a:r>
              <a:rPr sz="4800"/>
              <a:t>Opportunités de développement économique</a:t>
            </a:r>
            <a:endParaRPr sz="4800"/>
          </a:p>
          <a:p>
            <a:pPr lvl="0" marL="444499" indent="-444499">
              <a:defRPr sz="1800"/>
            </a:pPr>
            <a:r>
              <a:rPr sz="4800"/>
              <a:t>Outil d’information pair à pair entre citoyens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Internet, au mains des plates-formes centralisées</a:t>
            </a:r>
          </a:p>
        </p:txBody>
      </p:sp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6650" y="3721100"/>
            <a:ext cx="8191500" cy="40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0" y="8854281"/>
            <a:ext cx="2903042" cy="8993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4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3001683"/>
            <a:ext cx="13017500" cy="6749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0727">
              <a:defRPr sz="1800"/>
            </a:pPr>
            <a:r>
              <a:rPr sz="6719"/>
              <a:t>Leur business model : </a:t>
            </a:r>
            <a:r>
              <a:rPr b="1" sz="6719"/>
              <a:t>tout</a:t>
            </a:r>
            <a:r>
              <a:rPr sz="6719"/>
              <a:t> savoir sur leurs utilisateurs</a:t>
            </a:r>
          </a:p>
        </p:txBody>
      </p:sp>
      <p:pic>
        <p:nvPicPr>
          <p:cNvPr id="51" name="Vendred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675731"/>
            <a:ext cx="12700000" cy="703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0727">
              <a:defRPr sz="1800"/>
            </a:pPr>
            <a:r>
              <a:rPr sz="6719"/>
              <a:t>Leur business model : </a:t>
            </a:r>
            <a:r>
              <a:rPr b="1" sz="6719"/>
              <a:t>tout</a:t>
            </a:r>
            <a:r>
              <a:rPr sz="6719"/>
              <a:t> savoir sur leurs utilisateurs</a:t>
            </a:r>
          </a:p>
        </p:txBody>
      </p:sp>
      <p:pic>
        <p:nvPicPr>
          <p:cNvPr id="54" name="lund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83" y="2431547"/>
            <a:ext cx="11529766" cy="7734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0727">
              <a:defRPr sz="1800"/>
            </a:pPr>
            <a:r>
              <a:rPr sz="6719"/>
              <a:t>Leur business model : </a:t>
            </a:r>
            <a:r>
              <a:rPr b="1" sz="6719"/>
              <a:t>tout</a:t>
            </a:r>
            <a:r>
              <a:rPr sz="6719"/>
              <a:t> savoir sur leurs utilisateurs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952500" y="3126978"/>
            <a:ext cx="11099800" cy="5763022"/>
          </a:xfrm>
          <a:prstGeom prst="rect">
            <a:avLst/>
          </a:prstGeom>
        </p:spPr>
        <p:txBody>
          <a:bodyPr/>
          <a:lstStyle/>
          <a:p>
            <a:pPr lvl="0" marL="408939" indent="-408939" defTabSz="537463">
              <a:spcBef>
                <a:spcPts val="3800"/>
              </a:spcBef>
              <a:defRPr sz="1800"/>
            </a:pPr>
            <a:r>
              <a:rPr sz="4416"/>
              <a:t>Ce qui m’intéresse (Search)</a:t>
            </a:r>
            <a:endParaRPr sz="4416"/>
          </a:p>
          <a:p>
            <a:pPr lvl="0" marL="408939" indent="-408939" defTabSz="537463">
              <a:spcBef>
                <a:spcPts val="3800"/>
              </a:spcBef>
              <a:defRPr sz="1800"/>
            </a:pPr>
            <a:r>
              <a:rPr sz="4416"/>
              <a:t>A qui j’écris, et ce que j’écris (mail)</a:t>
            </a:r>
            <a:endParaRPr sz="4416"/>
          </a:p>
          <a:p>
            <a:pPr lvl="0" marL="408939" indent="-408939" defTabSz="537463">
              <a:spcBef>
                <a:spcPts val="3800"/>
              </a:spcBef>
              <a:defRPr sz="1800"/>
            </a:pPr>
            <a:r>
              <a:rPr sz="4416"/>
              <a:t>Où je vais, où je suis, (Maps, geolocation)</a:t>
            </a:r>
            <a:endParaRPr sz="4416"/>
          </a:p>
          <a:p>
            <a:pPr lvl="0" marL="408939" indent="-408939" defTabSz="537463">
              <a:spcBef>
                <a:spcPts val="3800"/>
              </a:spcBef>
              <a:defRPr sz="1800"/>
            </a:pPr>
            <a:r>
              <a:rPr sz="4416"/>
              <a:t>Mes documents (Cloud)</a:t>
            </a:r>
            <a:endParaRPr sz="4416"/>
          </a:p>
          <a:p>
            <a:pPr lvl="0" marL="408939" indent="-408939" defTabSz="537463">
              <a:spcBef>
                <a:spcPts val="3800"/>
              </a:spcBef>
              <a:defRPr sz="1800"/>
            </a:pPr>
            <a:r>
              <a:rPr sz="4416"/>
              <a:t>Mes amis et contacts (carnet d’adresse)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asted-image.png"/>
          <p:cNvPicPr/>
          <p:nvPr/>
        </p:nvPicPr>
        <p:blipFill>
          <a:blip r:embed="rId2">
            <a:extLst/>
          </a:blip>
          <a:srcRect l="10953" t="0" r="10953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title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/>
          <a:lstStyle/>
          <a:p>
            <a:pPr lvl="0" defTabSz="519937">
              <a:defRPr sz="1800"/>
            </a:pPr>
            <a:r>
              <a:rPr sz="5340"/>
              <a:t>Juin 2013 - Révélations d’Edward Snowden : </a:t>
            </a:r>
            <a:br>
              <a:rPr sz="5340"/>
            </a:br>
            <a:r>
              <a:rPr sz="5340"/>
              <a:t>des gouvernements occidentaux espionnent leurs citoyens…</a:t>
            </a:r>
            <a:endParaRPr sz="534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sz="7040"/>
              <a:t>… et ils utilisent pour cela les services des grandes plateformes.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270000" y="5932090"/>
            <a:ext cx="10464800" cy="349666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12700"/>
            <a:ext cx="12970934" cy="972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