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98" r:id="rId2"/>
    <p:sldId id="302" r:id="rId3"/>
    <p:sldId id="299" r:id="rId4"/>
    <p:sldId id="310" r:id="rId5"/>
    <p:sldId id="307" r:id="rId6"/>
    <p:sldId id="312" r:id="rId7"/>
    <p:sldId id="308" r:id="rId8"/>
    <p:sldId id="315" r:id="rId9"/>
    <p:sldId id="313" r:id="rId10"/>
    <p:sldId id="316" r:id="rId11"/>
    <p:sldId id="317" r:id="rId12"/>
    <p:sldId id="309" r:id="rId13"/>
    <p:sldId id="318" r:id="rId14"/>
  </p:sldIdLst>
  <p:sldSz cx="9144000" cy="5143500" type="screen16x9"/>
  <p:notesSz cx="6794500" cy="10007600"/>
  <p:defaultTextStyle>
    <a:defPPr>
      <a:defRPr lang="fr-FR"/>
    </a:defPPr>
    <a:lvl1pPr marL="0" algn="l" defTabSz="4081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65" algn="l" defTabSz="4081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330" algn="l" defTabSz="4081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495" algn="l" defTabSz="4081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660" algn="l" defTabSz="4081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825" algn="l" defTabSz="4081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990" algn="l" defTabSz="4081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155" algn="l" defTabSz="4081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320" algn="l" defTabSz="4081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400"/>
    <a:srgbClr val="FFA800"/>
    <a:srgbClr val="00C3FF"/>
    <a:srgbClr val="FF00A2"/>
    <a:srgbClr val="AAD214"/>
    <a:srgbClr val="009FFF"/>
    <a:srgbClr val="851D47"/>
    <a:srgbClr val="F8F8F8"/>
    <a:srgbClr val="FF3787"/>
    <a:srgbClr val="FCC9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62" autoAdjust="0"/>
    <p:restoredTop sz="94629" autoAdjust="0"/>
  </p:normalViewPr>
  <p:slideViewPr>
    <p:cSldViewPr snapToGrid="0" snapToObjects="1">
      <p:cViewPr>
        <p:scale>
          <a:sx n="147" d="100"/>
          <a:sy n="147" d="100"/>
        </p:scale>
        <p:origin x="-80" y="-80"/>
      </p:cViewPr>
      <p:guideLst>
        <p:guide orient="horz" pos="1620"/>
        <p:guide pos="8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54" d="100"/>
          <a:sy n="154" d="100"/>
        </p:scale>
        <p:origin x="-6840" y="-112"/>
      </p:cViewPr>
      <p:guideLst>
        <p:guide orient="horz" pos="3152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plotArea>
      <c:layout/>
      <c:barChart>
        <c:barDir val="bar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109482088"/>
        <c:axId val="2109475400"/>
      </c:barChart>
      <c:valAx>
        <c:axId val="2109475400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109482088"/>
        <c:crosses val="autoZero"/>
        <c:crossBetween val="between"/>
      </c:valAx>
      <c:catAx>
        <c:axId val="2109482088"/>
        <c:scaling>
          <c:orientation val="minMax"/>
        </c:scaling>
        <c:delete val="0"/>
        <c:axPos val="l"/>
        <c:majorTickMark val="out"/>
        <c:minorTickMark val="none"/>
        <c:tickLblPos val="none"/>
        <c:spPr>
          <a:ln>
            <a:noFill/>
          </a:ln>
        </c:spPr>
        <c:crossAx val="2109475400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 algn="l">
            <a:defRPr sz="1400" b="0" i="0" baseline="0">
              <a:solidFill>
                <a:srgbClr val="000000"/>
              </a:solidFill>
              <a:latin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500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500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F9C5D-66EB-7B4B-85B2-33D5A125EB99}" type="datetimeFigureOut">
              <a:rPr lang="fr-FR" smtClean="0"/>
              <a:pPr/>
              <a:t>08/09/2014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1913" y="750888"/>
            <a:ext cx="6670675" cy="3752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53610"/>
            <a:ext cx="5435600" cy="4503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05483"/>
            <a:ext cx="2944283" cy="5003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645" y="9505483"/>
            <a:ext cx="2944283" cy="5003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43D5B-F70F-6B4B-8BB1-1AC9CC2CDE1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086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3.png"/><Relationship Id="rId11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3.png"/><Relationship Id="rId11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3.png"/><Relationship Id="rId11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3.png"/><Relationship Id="rId11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 descr="c2014_shadow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5" t="59824" b="18108"/>
          <a:stretch/>
        </p:blipFill>
        <p:spPr>
          <a:xfrm>
            <a:off x="4190234" y="3075517"/>
            <a:ext cx="4953765" cy="1134534"/>
          </a:xfrm>
          <a:prstGeom prst="rect">
            <a:avLst/>
          </a:prstGeom>
        </p:spPr>
      </p:pic>
      <p:pic>
        <p:nvPicPr>
          <p:cNvPr id="6" name="Image 5" descr="convergences_eclat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08" t="34832"/>
          <a:stretch/>
        </p:blipFill>
        <p:spPr>
          <a:xfrm>
            <a:off x="5048250" y="1790700"/>
            <a:ext cx="4095750" cy="3350290"/>
          </a:xfrm>
          <a:prstGeom prst="rect">
            <a:avLst/>
          </a:prstGeom>
        </p:spPr>
      </p:pic>
      <p:sp>
        <p:nvSpPr>
          <p:cNvPr id="11" name="Titre 1"/>
          <p:cNvSpPr>
            <a:spLocks noGrp="1"/>
          </p:cNvSpPr>
          <p:nvPr>
            <p:ph type="title" hasCustomPrompt="1"/>
          </p:nvPr>
        </p:nvSpPr>
        <p:spPr>
          <a:xfrm>
            <a:off x="3079750" y="349250"/>
            <a:ext cx="4508500" cy="2305050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r">
              <a:lnSpc>
                <a:spcPts val="3400"/>
              </a:lnSpc>
              <a:defRPr sz="3600" b="1" i="0" cap="all">
                <a:solidFill>
                  <a:schemeClr val="bg1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3079750" y="2870200"/>
            <a:ext cx="4508500" cy="984250"/>
          </a:xfrm>
          <a:prstGeom prst="rect">
            <a:avLst/>
          </a:prstGeom>
          <a:effectLst/>
        </p:spPr>
        <p:txBody>
          <a:bodyPr vert="horz" lIns="0" tIns="0" rIns="0" bIns="0"/>
          <a:lstStyle>
            <a:lvl1pPr marL="0" indent="-180000" algn="r">
              <a:lnSpc>
                <a:spcPts val="2000"/>
              </a:lnSpc>
              <a:spcBef>
                <a:spcPts val="0"/>
              </a:spcBef>
              <a:buFontTx/>
              <a:buNone/>
              <a:defRPr sz="2200" b="0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0" indent="0">
              <a:lnSpc>
                <a:spcPts val="2500"/>
              </a:lnSpc>
              <a:spcBef>
                <a:spcPts val="600"/>
              </a:spcBef>
              <a:buFontTx/>
              <a:buNone/>
              <a:defRPr>
                <a:solidFill>
                  <a:schemeClr val="bg1"/>
                </a:solidFill>
                <a:latin typeface="VAG Rounded Thin"/>
                <a:cs typeface="VAG Rounded Thin"/>
              </a:defRPr>
            </a:lvl2pPr>
          </a:lstStyle>
          <a:p>
            <a:pPr lvl="0"/>
            <a:r>
              <a:rPr lang="fr-FR" dirty="0" err="1" smtClean="0"/>
              <a:t>Author</a:t>
            </a:r>
            <a:r>
              <a:rPr lang="fr-FR" dirty="0" smtClean="0"/>
              <a:t> and Society</a:t>
            </a:r>
          </a:p>
        </p:txBody>
      </p:sp>
      <p:sp>
        <p:nvSpPr>
          <p:cNvPr id="4" name="Forme libre 3"/>
          <p:cNvSpPr/>
          <p:nvPr userDrawn="1"/>
        </p:nvSpPr>
        <p:spPr>
          <a:xfrm>
            <a:off x="-12700" y="3765550"/>
            <a:ext cx="8769350" cy="1377950"/>
          </a:xfrm>
          <a:custGeom>
            <a:avLst/>
            <a:gdLst>
              <a:gd name="connsiteX0" fmla="*/ 0 w 8769350"/>
              <a:gd name="connsiteY0" fmla="*/ 933450 h 1377950"/>
              <a:gd name="connsiteX1" fmla="*/ 8477250 w 8769350"/>
              <a:gd name="connsiteY1" fmla="*/ 0 h 1377950"/>
              <a:gd name="connsiteX2" fmla="*/ 8769350 w 8769350"/>
              <a:gd name="connsiteY2" fmla="*/ 1377950 h 1377950"/>
              <a:gd name="connsiteX3" fmla="*/ 6350 w 8769350"/>
              <a:gd name="connsiteY3" fmla="*/ 1377950 h 137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69350" h="1377950">
                <a:moveTo>
                  <a:pt x="0" y="933450"/>
                </a:moveTo>
                <a:lnTo>
                  <a:pt x="8477250" y="0"/>
                </a:lnTo>
                <a:lnTo>
                  <a:pt x="8769350" y="1377950"/>
                </a:lnTo>
                <a:lnTo>
                  <a:pt x="6350" y="137795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-forum_convergences_droite_gb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783" y="4210050"/>
            <a:ext cx="2502214" cy="612338"/>
          </a:xfrm>
          <a:prstGeom prst="rect">
            <a:avLst/>
          </a:prstGeom>
        </p:spPr>
      </p:pic>
      <p:pic>
        <p:nvPicPr>
          <p:cNvPr id="2" name="Image 1" descr="c2014_shape1.png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24" r="67025" b="11273"/>
          <a:stretch/>
        </p:blipFill>
        <p:spPr>
          <a:xfrm>
            <a:off x="0" y="1615510"/>
            <a:ext cx="3015241" cy="2945931"/>
          </a:xfrm>
          <a:prstGeom prst="rect">
            <a:avLst/>
          </a:prstGeom>
        </p:spPr>
      </p:pic>
      <p:pic>
        <p:nvPicPr>
          <p:cNvPr id="7" name="Image 6" descr="c2014_shape2.png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67" b="74289"/>
          <a:stretch/>
        </p:blipFill>
        <p:spPr>
          <a:xfrm>
            <a:off x="0" y="0"/>
            <a:ext cx="4803651" cy="1321781"/>
          </a:xfrm>
          <a:prstGeom prst="rect">
            <a:avLst/>
          </a:prstGeom>
        </p:spPr>
      </p:pic>
      <p:pic>
        <p:nvPicPr>
          <p:cNvPr id="9" name="Image 8" descr="c2014_shape3.png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0" r="60317" b="85044"/>
          <a:stretch/>
        </p:blipFill>
        <p:spPr>
          <a:xfrm>
            <a:off x="1926644" y="0"/>
            <a:ext cx="1702013" cy="768879"/>
          </a:xfrm>
          <a:prstGeom prst="rect">
            <a:avLst/>
          </a:prstGeom>
        </p:spPr>
      </p:pic>
      <p:pic>
        <p:nvPicPr>
          <p:cNvPr id="10" name="Image 9" descr="c2014_shape4.png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84" r="12791" b="89245"/>
          <a:stretch/>
        </p:blipFill>
        <p:spPr>
          <a:xfrm>
            <a:off x="6134158" y="0"/>
            <a:ext cx="1840248" cy="552902"/>
          </a:xfrm>
          <a:prstGeom prst="rect">
            <a:avLst/>
          </a:prstGeom>
        </p:spPr>
      </p:pic>
      <p:pic>
        <p:nvPicPr>
          <p:cNvPr id="12" name="Image 11" descr="c2014_shape5.png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26" b="83028"/>
          <a:stretch/>
        </p:blipFill>
        <p:spPr>
          <a:xfrm>
            <a:off x="6851250" y="0"/>
            <a:ext cx="2292750" cy="872548"/>
          </a:xfrm>
          <a:prstGeom prst="rect">
            <a:avLst/>
          </a:prstGeom>
        </p:spPr>
      </p:pic>
      <p:pic>
        <p:nvPicPr>
          <p:cNvPr id="13" name="Image 12" descr="c2014_shape6.png"/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75" t="16972" b="74289"/>
          <a:stretch/>
        </p:blipFill>
        <p:spPr>
          <a:xfrm>
            <a:off x="7870730" y="872548"/>
            <a:ext cx="1273270" cy="44923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  <p:bldP spid="8" grpId="0" build="p">
        <p:tmplLst>
          <p:tmpl lvl="1">
            <p:tnLst>
              <p:par>
                <p:cTn xmlns:p14="http://schemas.microsoft.com/office/powerpoint/2010/main"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jaun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c2014_shape1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24" r="67025" b="11273"/>
          <a:stretch/>
        </p:blipFill>
        <p:spPr>
          <a:xfrm>
            <a:off x="0" y="1615510"/>
            <a:ext cx="3015241" cy="2945931"/>
          </a:xfrm>
          <a:prstGeom prst="rect">
            <a:avLst/>
          </a:prstGeom>
        </p:spPr>
      </p:pic>
      <p:pic>
        <p:nvPicPr>
          <p:cNvPr id="10" name="Image 9" descr="c2014_shape2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67" b="74289"/>
          <a:stretch/>
        </p:blipFill>
        <p:spPr>
          <a:xfrm>
            <a:off x="0" y="0"/>
            <a:ext cx="4803651" cy="1321781"/>
          </a:xfrm>
          <a:prstGeom prst="rect">
            <a:avLst/>
          </a:prstGeom>
        </p:spPr>
      </p:pic>
      <p:pic>
        <p:nvPicPr>
          <p:cNvPr id="12" name="Image 11" descr="c2014_shape3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0" r="60317" b="85044"/>
          <a:stretch/>
        </p:blipFill>
        <p:spPr>
          <a:xfrm>
            <a:off x="1926644" y="0"/>
            <a:ext cx="1702013" cy="768879"/>
          </a:xfrm>
          <a:prstGeom prst="rect">
            <a:avLst/>
          </a:prstGeom>
        </p:spPr>
      </p:pic>
      <p:pic>
        <p:nvPicPr>
          <p:cNvPr id="13" name="Image 12" descr="c2014_shape4.png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84" r="12791" b="89245"/>
          <a:stretch/>
        </p:blipFill>
        <p:spPr>
          <a:xfrm>
            <a:off x="6134158" y="0"/>
            <a:ext cx="1840248" cy="552902"/>
          </a:xfrm>
          <a:prstGeom prst="rect">
            <a:avLst/>
          </a:prstGeom>
        </p:spPr>
      </p:pic>
      <p:pic>
        <p:nvPicPr>
          <p:cNvPr id="14" name="Image 13" descr="c2014_shape5.png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26" b="83028"/>
          <a:stretch/>
        </p:blipFill>
        <p:spPr>
          <a:xfrm>
            <a:off x="6851250" y="0"/>
            <a:ext cx="2292750" cy="872548"/>
          </a:xfrm>
          <a:prstGeom prst="rect">
            <a:avLst/>
          </a:prstGeom>
        </p:spPr>
      </p:pic>
      <p:pic>
        <p:nvPicPr>
          <p:cNvPr id="15" name="Image 14" descr="c2014_shape6.png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75" t="16972" b="74289"/>
          <a:stretch/>
        </p:blipFill>
        <p:spPr>
          <a:xfrm>
            <a:off x="7870730" y="872548"/>
            <a:ext cx="1273270" cy="449233"/>
          </a:xfrm>
          <a:prstGeom prst="rect">
            <a:avLst/>
          </a:prstGeom>
        </p:spPr>
      </p:pic>
      <p:pic>
        <p:nvPicPr>
          <p:cNvPr id="1028" name="Picture 4" descr="C:\Users\Ahmed.Issad\Desktop\ptt convergences\convergences_template_speaker.png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32"/>
          <a:stretch/>
        </p:blipFill>
        <p:spPr bwMode="auto">
          <a:xfrm>
            <a:off x="0" y="1790700"/>
            <a:ext cx="9144000" cy="335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 descr="convergences_eclat.png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08" t="34832"/>
          <a:stretch/>
        </p:blipFill>
        <p:spPr>
          <a:xfrm>
            <a:off x="5048250" y="1790700"/>
            <a:ext cx="4095750" cy="3350290"/>
          </a:xfrm>
          <a:prstGeom prst="rect">
            <a:avLst/>
          </a:prstGeom>
        </p:spPr>
      </p:pic>
      <p:sp>
        <p:nvSpPr>
          <p:cNvPr id="8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52413" y="3477608"/>
            <a:ext cx="7353451" cy="984250"/>
          </a:xfrm>
          <a:prstGeom prst="rect">
            <a:avLst/>
          </a:prstGeom>
          <a:effectLst/>
        </p:spPr>
        <p:txBody>
          <a:bodyPr vert="horz" lIns="0" tIns="0" rIns="0" bIns="0"/>
          <a:lstStyle>
            <a:lvl1pPr marL="0" indent="-180000" algn="r">
              <a:lnSpc>
                <a:spcPts val="2000"/>
              </a:lnSpc>
              <a:spcBef>
                <a:spcPts val="0"/>
              </a:spcBef>
              <a:buFontTx/>
              <a:buNone/>
              <a:defRPr sz="28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0" indent="0">
              <a:lnSpc>
                <a:spcPts val="2500"/>
              </a:lnSpc>
              <a:spcBef>
                <a:spcPts val="600"/>
              </a:spcBef>
              <a:buFontTx/>
              <a:buNone/>
              <a:defRPr>
                <a:solidFill>
                  <a:schemeClr val="bg1"/>
                </a:solidFill>
                <a:latin typeface="VAG Rounded Thin"/>
                <a:cs typeface="VAG Rounded Thin"/>
              </a:defRPr>
            </a:lvl2pPr>
          </a:lstStyle>
          <a:p>
            <a:pPr lvl="0"/>
            <a:r>
              <a:rPr lang="fr-FR" dirty="0" smtClean="0"/>
              <a:t>Section </a:t>
            </a:r>
            <a:r>
              <a:rPr lang="fr-FR" dirty="0" err="1" smtClean="0"/>
              <a:t>Title</a:t>
            </a:r>
            <a:endParaRPr lang="fr-FR" dirty="0" smtClean="0"/>
          </a:p>
        </p:txBody>
      </p:sp>
      <p:pic>
        <p:nvPicPr>
          <p:cNvPr id="5" name="Image 4" descr="logo-forum_convergences_droite_gb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783" y="4210050"/>
            <a:ext cx="2502214" cy="612338"/>
          </a:xfrm>
          <a:prstGeom prst="rect">
            <a:avLst/>
          </a:prstGeom>
        </p:spPr>
      </p:pic>
      <p:sp>
        <p:nvSpPr>
          <p:cNvPr id="7" name="Espace réservé du texte 6"/>
          <p:cNvSpPr>
            <a:spLocks noGrp="1"/>
          </p:cNvSpPr>
          <p:nvPr>
            <p:ph type="body" sz="quarter" idx="11" hasCustomPrompt="1"/>
          </p:nvPr>
        </p:nvSpPr>
        <p:spPr>
          <a:xfrm>
            <a:off x="252413" y="4461857"/>
            <a:ext cx="5389562" cy="360967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ts val="1280"/>
              </a:lnSpc>
              <a:buNone/>
              <a:defRPr sz="1400" cap="all">
                <a:solidFill>
                  <a:srgbClr val="FFA80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title" hasCustomPrompt="1"/>
          </p:nvPr>
        </p:nvSpPr>
        <p:spPr>
          <a:xfrm>
            <a:off x="3079750" y="2047464"/>
            <a:ext cx="4508500" cy="1366217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r">
              <a:lnSpc>
                <a:spcPts val="3400"/>
              </a:lnSpc>
              <a:defRPr sz="7200" b="1" i="0" cap="none" spc="-300">
                <a:solidFill>
                  <a:srgbClr val="FFA800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fr-FR" dirty="0" smtClean="0"/>
              <a:t>01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8277749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xmlns:p14="http://schemas.microsoft.com/office/powerpoint/2010/main"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build="allAtOnce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jaun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2014_bg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0990"/>
          </a:xfrm>
          <a:prstGeom prst="rect">
            <a:avLst/>
          </a:prstGeom>
        </p:spPr>
      </p:pic>
      <p:pic>
        <p:nvPicPr>
          <p:cNvPr id="6" name="Image 5" descr="convergences_eclat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08" t="34832"/>
          <a:stretch/>
        </p:blipFill>
        <p:spPr>
          <a:xfrm>
            <a:off x="5048250" y="1790700"/>
            <a:ext cx="4095750" cy="3350290"/>
          </a:xfrm>
          <a:prstGeom prst="rect">
            <a:avLst/>
          </a:prstGeom>
        </p:spPr>
      </p:pic>
      <p:sp>
        <p:nvSpPr>
          <p:cNvPr id="11" name="Titre 1"/>
          <p:cNvSpPr>
            <a:spLocks noGrp="1"/>
          </p:cNvSpPr>
          <p:nvPr>
            <p:ph type="title" hasCustomPrompt="1"/>
          </p:nvPr>
        </p:nvSpPr>
        <p:spPr>
          <a:xfrm>
            <a:off x="7290678" y="0"/>
            <a:ext cx="1630261" cy="1304317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r">
              <a:lnSpc>
                <a:spcPts val="3400"/>
              </a:lnSpc>
              <a:defRPr sz="7200" b="0" i="0" cap="none" spc="-300">
                <a:solidFill>
                  <a:schemeClr val="bg1">
                    <a:alpha val="18000"/>
                  </a:schemeClr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fr-FR" dirty="0" smtClean="0"/>
              <a:t>01</a:t>
            </a:r>
            <a:endParaRPr lang="fr-FR" dirty="0"/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52413" y="442579"/>
            <a:ext cx="7354617" cy="462093"/>
          </a:xfrm>
          <a:prstGeom prst="rect">
            <a:avLst/>
          </a:prstGeom>
          <a:effectLst/>
        </p:spPr>
        <p:txBody>
          <a:bodyPr vert="horz" lIns="0" tIns="0" rIns="0" bIns="0"/>
          <a:lstStyle>
            <a:lvl1pPr marL="0" indent="-180000" algn="l">
              <a:lnSpc>
                <a:spcPts val="2000"/>
              </a:lnSpc>
              <a:spcBef>
                <a:spcPts val="0"/>
              </a:spcBef>
              <a:buFontTx/>
              <a:buNone/>
              <a:defRPr sz="2400" b="1" i="0">
                <a:solidFill>
                  <a:srgbClr val="FFA800"/>
                </a:solidFill>
                <a:effectLst/>
                <a:latin typeface="Arial"/>
                <a:cs typeface="Arial"/>
              </a:defRPr>
            </a:lvl1pPr>
            <a:lvl2pPr marL="0" indent="0">
              <a:lnSpc>
                <a:spcPts val="2500"/>
              </a:lnSpc>
              <a:spcBef>
                <a:spcPts val="600"/>
              </a:spcBef>
              <a:buFontTx/>
              <a:buNone/>
              <a:defRPr>
                <a:solidFill>
                  <a:schemeClr val="bg1"/>
                </a:solidFill>
                <a:latin typeface="VAG Rounded Thin"/>
                <a:cs typeface="VAG Rounded Thin"/>
              </a:defRPr>
            </a:lvl2pPr>
          </a:lstStyle>
          <a:p>
            <a:pPr lvl="0"/>
            <a:r>
              <a:rPr lang="fr-FR" dirty="0" smtClean="0"/>
              <a:t>Titre de </a:t>
            </a:r>
            <a:r>
              <a:rPr lang="fr-FR" dirty="0" err="1" smtClean="0"/>
              <a:t>slide</a:t>
            </a:r>
            <a:endParaRPr lang="fr-FR" dirty="0" smtClean="0"/>
          </a:p>
        </p:txBody>
      </p:sp>
      <p:pic>
        <p:nvPicPr>
          <p:cNvPr id="5" name="Image 4" descr="logo-forum_convergences_droite_gb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783" y="4210050"/>
            <a:ext cx="2502214" cy="612338"/>
          </a:xfrm>
          <a:prstGeom prst="rect">
            <a:avLst/>
          </a:prstGeom>
        </p:spPr>
      </p:pic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 rot="4745109">
            <a:off x="5484824" y="2338337"/>
            <a:ext cx="5326400" cy="682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smtClean="0"/>
              <a:t>Section </a:t>
            </a: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>
          <a:xfrm>
            <a:off x="252413" y="1090613"/>
            <a:ext cx="7354887" cy="321945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 b="0" i="0">
                <a:latin typeface="Arial"/>
                <a:cs typeface="Arial"/>
              </a:defRPr>
            </a:lvl1pPr>
            <a:lvl2pPr marL="0" indent="0">
              <a:lnSpc>
                <a:spcPts val="2200"/>
              </a:lnSpc>
              <a:spcBef>
                <a:spcPts val="0"/>
              </a:spcBef>
              <a:buNone/>
              <a:defRPr sz="1800" b="1">
                <a:latin typeface="Arial"/>
                <a:cs typeface="Arial"/>
              </a:defRPr>
            </a:lvl2pPr>
            <a:lvl3pPr marL="720000" indent="-180000">
              <a:spcBef>
                <a:spcPts val="0"/>
              </a:spcBef>
              <a:buClr>
                <a:srgbClr val="FFA800"/>
              </a:buClr>
              <a:buSzPct val="75000"/>
              <a:buFont typeface="Lucida Grande"/>
              <a:buChar char="➤"/>
              <a:defRPr sz="1600">
                <a:solidFill>
                  <a:srgbClr val="FFA800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  <a:endParaRPr lang="fr-FR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1" hasCustomPrompt="1"/>
          </p:nvPr>
        </p:nvSpPr>
        <p:spPr>
          <a:xfrm>
            <a:off x="252413" y="4461857"/>
            <a:ext cx="5389562" cy="360967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ts val="1280"/>
              </a:lnSpc>
              <a:buNone/>
              <a:defRPr sz="1400" cap="all">
                <a:solidFill>
                  <a:srgbClr val="FFA80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0427033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leu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c2014_shape1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24" r="67025" b="11273"/>
          <a:stretch/>
        </p:blipFill>
        <p:spPr>
          <a:xfrm>
            <a:off x="0" y="1615510"/>
            <a:ext cx="3015241" cy="2945931"/>
          </a:xfrm>
          <a:prstGeom prst="rect">
            <a:avLst/>
          </a:prstGeom>
        </p:spPr>
      </p:pic>
      <p:pic>
        <p:nvPicPr>
          <p:cNvPr id="10" name="Image 9" descr="c2014_shape2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67" b="74289"/>
          <a:stretch/>
        </p:blipFill>
        <p:spPr>
          <a:xfrm>
            <a:off x="0" y="0"/>
            <a:ext cx="4803651" cy="1321781"/>
          </a:xfrm>
          <a:prstGeom prst="rect">
            <a:avLst/>
          </a:prstGeom>
        </p:spPr>
      </p:pic>
      <p:pic>
        <p:nvPicPr>
          <p:cNvPr id="12" name="Image 11" descr="c2014_shape3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0" r="60317" b="85044"/>
          <a:stretch/>
        </p:blipFill>
        <p:spPr>
          <a:xfrm>
            <a:off x="1926644" y="0"/>
            <a:ext cx="1702013" cy="768879"/>
          </a:xfrm>
          <a:prstGeom prst="rect">
            <a:avLst/>
          </a:prstGeom>
        </p:spPr>
      </p:pic>
      <p:pic>
        <p:nvPicPr>
          <p:cNvPr id="13" name="Image 12" descr="c2014_shape4.png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84" r="12791" b="89245"/>
          <a:stretch/>
        </p:blipFill>
        <p:spPr>
          <a:xfrm>
            <a:off x="6134158" y="0"/>
            <a:ext cx="1840248" cy="552902"/>
          </a:xfrm>
          <a:prstGeom prst="rect">
            <a:avLst/>
          </a:prstGeom>
        </p:spPr>
      </p:pic>
      <p:pic>
        <p:nvPicPr>
          <p:cNvPr id="14" name="Image 13" descr="c2014_shape5.png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26" b="83028"/>
          <a:stretch/>
        </p:blipFill>
        <p:spPr>
          <a:xfrm>
            <a:off x="6851250" y="0"/>
            <a:ext cx="2292750" cy="872548"/>
          </a:xfrm>
          <a:prstGeom prst="rect">
            <a:avLst/>
          </a:prstGeom>
        </p:spPr>
      </p:pic>
      <p:pic>
        <p:nvPicPr>
          <p:cNvPr id="15" name="Image 14" descr="c2014_shape6.png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75" t="16972" b="74289"/>
          <a:stretch/>
        </p:blipFill>
        <p:spPr>
          <a:xfrm>
            <a:off x="7870730" y="872548"/>
            <a:ext cx="1273270" cy="449233"/>
          </a:xfrm>
          <a:prstGeom prst="rect">
            <a:avLst/>
          </a:prstGeom>
        </p:spPr>
      </p:pic>
      <p:pic>
        <p:nvPicPr>
          <p:cNvPr id="1028" name="Picture 4" descr="C:\Users\Ahmed.Issad\Desktop\ptt convergences\convergences_template_speaker.png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32"/>
          <a:stretch/>
        </p:blipFill>
        <p:spPr bwMode="auto">
          <a:xfrm>
            <a:off x="0" y="1790700"/>
            <a:ext cx="9144000" cy="335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 descr="convergences_eclat.png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08" t="34832"/>
          <a:stretch/>
        </p:blipFill>
        <p:spPr>
          <a:xfrm>
            <a:off x="5048250" y="1790700"/>
            <a:ext cx="4095750" cy="3350290"/>
          </a:xfrm>
          <a:prstGeom prst="rect">
            <a:avLst/>
          </a:prstGeom>
        </p:spPr>
      </p:pic>
      <p:sp>
        <p:nvSpPr>
          <p:cNvPr id="8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52413" y="3477608"/>
            <a:ext cx="7353451" cy="984250"/>
          </a:xfrm>
          <a:prstGeom prst="rect">
            <a:avLst/>
          </a:prstGeom>
          <a:effectLst/>
        </p:spPr>
        <p:txBody>
          <a:bodyPr vert="horz" lIns="0" tIns="0" rIns="0" bIns="0"/>
          <a:lstStyle>
            <a:lvl1pPr marL="0" indent="-180000" algn="r">
              <a:lnSpc>
                <a:spcPts val="2000"/>
              </a:lnSpc>
              <a:spcBef>
                <a:spcPts val="0"/>
              </a:spcBef>
              <a:buFontTx/>
              <a:buNone/>
              <a:defRPr sz="28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0" indent="0">
              <a:lnSpc>
                <a:spcPts val="2500"/>
              </a:lnSpc>
              <a:spcBef>
                <a:spcPts val="600"/>
              </a:spcBef>
              <a:buFontTx/>
              <a:buNone/>
              <a:defRPr>
                <a:solidFill>
                  <a:schemeClr val="bg1"/>
                </a:solidFill>
                <a:latin typeface="VAG Rounded Thin"/>
                <a:cs typeface="VAG Rounded Thin"/>
              </a:defRPr>
            </a:lvl2pPr>
          </a:lstStyle>
          <a:p>
            <a:pPr lvl="0"/>
            <a:r>
              <a:rPr lang="fr-FR" dirty="0" smtClean="0"/>
              <a:t>Section </a:t>
            </a:r>
            <a:r>
              <a:rPr lang="fr-FR" dirty="0" err="1" smtClean="0"/>
              <a:t>Title</a:t>
            </a:r>
            <a:endParaRPr lang="fr-FR" dirty="0" smtClean="0"/>
          </a:p>
        </p:txBody>
      </p:sp>
      <p:pic>
        <p:nvPicPr>
          <p:cNvPr id="5" name="Image 4" descr="logo-forum_convergences_droite_gb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783" y="4210050"/>
            <a:ext cx="2502214" cy="612338"/>
          </a:xfrm>
          <a:prstGeom prst="rect">
            <a:avLst/>
          </a:prstGeom>
        </p:spPr>
      </p:pic>
      <p:sp>
        <p:nvSpPr>
          <p:cNvPr id="7" name="Espace réservé du texte 6"/>
          <p:cNvSpPr>
            <a:spLocks noGrp="1"/>
          </p:cNvSpPr>
          <p:nvPr>
            <p:ph type="body" sz="quarter" idx="11" hasCustomPrompt="1"/>
          </p:nvPr>
        </p:nvSpPr>
        <p:spPr>
          <a:xfrm>
            <a:off x="252413" y="4461857"/>
            <a:ext cx="5389562" cy="360967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ts val="1280"/>
              </a:lnSpc>
              <a:buNone/>
              <a:defRPr sz="1400" cap="all">
                <a:solidFill>
                  <a:srgbClr val="00C3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title" hasCustomPrompt="1"/>
          </p:nvPr>
        </p:nvSpPr>
        <p:spPr>
          <a:xfrm>
            <a:off x="3079750" y="2047464"/>
            <a:ext cx="4508500" cy="1366217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r">
              <a:lnSpc>
                <a:spcPts val="3400"/>
              </a:lnSpc>
              <a:defRPr sz="7200" b="1" i="0" cap="none" spc="-300">
                <a:solidFill>
                  <a:srgbClr val="00C3FF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fr-FR" dirty="0" smtClean="0"/>
              <a:t>01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3041083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xmlns:p14="http://schemas.microsoft.com/office/powerpoint/2010/main"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build="allAtOnce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bleu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2014_bg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0990"/>
          </a:xfrm>
          <a:prstGeom prst="rect">
            <a:avLst/>
          </a:prstGeom>
        </p:spPr>
      </p:pic>
      <p:pic>
        <p:nvPicPr>
          <p:cNvPr id="6" name="Image 5" descr="convergences_eclat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08" t="34832"/>
          <a:stretch/>
        </p:blipFill>
        <p:spPr>
          <a:xfrm>
            <a:off x="5048250" y="1790700"/>
            <a:ext cx="4095750" cy="3350290"/>
          </a:xfrm>
          <a:prstGeom prst="rect">
            <a:avLst/>
          </a:prstGeom>
        </p:spPr>
      </p:pic>
      <p:sp>
        <p:nvSpPr>
          <p:cNvPr id="11" name="Titre 1"/>
          <p:cNvSpPr>
            <a:spLocks noGrp="1"/>
          </p:cNvSpPr>
          <p:nvPr>
            <p:ph type="title" hasCustomPrompt="1"/>
          </p:nvPr>
        </p:nvSpPr>
        <p:spPr>
          <a:xfrm>
            <a:off x="7290678" y="0"/>
            <a:ext cx="1630261" cy="1304317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r">
              <a:lnSpc>
                <a:spcPts val="3400"/>
              </a:lnSpc>
              <a:defRPr sz="7200" b="0" i="0" cap="none" spc="-300">
                <a:solidFill>
                  <a:schemeClr val="bg1">
                    <a:alpha val="18000"/>
                  </a:schemeClr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fr-FR" dirty="0" smtClean="0"/>
              <a:t>01</a:t>
            </a:r>
            <a:endParaRPr lang="fr-FR" dirty="0"/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52413" y="442579"/>
            <a:ext cx="7354617" cy="462093"/>
          </a:xfrm>
          <a:prstGeom prst="rect">
            <a:avLst/>
          </a:prstGeom>
          <a:effectLst/>
        </p:spPr>
        <p:txBody>
          <a:bodyPr vert="horz" lIns="0" tIns="0" rIns="0" bIns="0"/>
          <a:lstStyle>
            <a:lvl1pPr marL="0" indent="-180000" algn="l">
              <a:lnSpc>
                <a:spcPts val="2000"/>
              </a:lnSpc>
              <a:spcBef>
                <a:spcPts val="0"/>
              </a:spcBef>
              <a:buFontTx/>
              <a:buNone/>
              <a:defRPr sz="2400" b="1" i="0">
                <a:solidFill>
                  <a:srgbClr val="00C3FF"/>
                </a:solidFill>
                <a:effectLst/>
                <a:latin typeface="Arial"/>
                <a:cs typeface="Arial"/>
              </a:defRPr>
            </a:lvl1pPr>
            <a:lvl2pPr marL="0" indent="0">
              <a:lnSpc>
                <a:spcPts val="2500"/>
              </a:lnSpc>
              <a:spcBef>
                <a:spcPts val="600"/>
              </a:spcBef>
              <a:buFontTx/>
              <a:buNone/>
              <a:defRPr>
                <a:solidFill>
                  <a:schemeClr val="bg1"/>
                </a:solidFill>
                <a:latin typeface="VAG Rounded Thin"/>
                <a:cs typeface="VAG Rounded Thin"/>
              </a:defRPr>
            </a:lvl2pPr>
          </a:lstStyle>
          <a:p>
            <a:pPr lvl="0"/>
            <a:r>
              <a:rPr lang="fr-FR" dirty="0" smtClean="0"/>
              <a:t>Titre de </a:t>
            </a:r>
            <a:r>
              <a:rPr lang="fr-FR" dirty="0" err="1" smtClean="0"/>
              <a:t>slide</a:t>
            </a:r>
            <a:endParaRPr lang="fr-FR" dirty="0" smtClean="0"/>
          </a:p>
        </p:txBody>
      </p:sp>
      <p:pic>
        <p:nvPicPr>
          <p:cNvPr id="5" name="Image 4" descr="logo-forum_convergences_droite_gb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783" y="4210050"/>
            <a:ext cx="2502214" cy="612338"/>
          </a:xfrm>
          <a:prstGeom prst="rect">
            <a:avLst/>
          </a:prstGeom>
        </p:spPr>
      </p:pic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 rot="4745109">
            <a:off x="5484824" y="2338337"/>
            <a:ext cx="5326400" cy="682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smtClean="0"/>
              <a:t>Section </a:t>
            </a: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>
          <a:xfrm>
            <a:off x="252413" y="1090613"/>
            <a:ext cx="7354887" cy="321945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 b="0" i="0">
                <a:latin typeface="Arial"/>
                <a:cs typeface="Arial"/>
              </a:defRPr>
            </a:lvl1pPr>
            <a:lvl2pPr marL="0" indent="0">
              <a:lnSpc>
                <a:spcPts val="2200"/>
              </a:lnSpc>
              <a:spcBef>
                <a:spcPts val="0"/>
              </a:spcBef>
              <a:buNone/>
              <a:defRPr sz="1800" b="1">
                <a:latin typeface="Arial"/>
                <a:cs typeface="Arial"/>
              </a:defRPr>
            </a:lvl2pPr>
            <a:lvl3pPr marL="720000" indent="-180000">
              <a:spcBef>
                <a:spcPts val="0"/>
              </a:spcBef>
              <a:buClrTx/>
              <a:buSzPct val="75000"/>
              <a:buFont typeface="Lucida Grande"/>
              <a:buChar char="➤"/>
              <a:defRPr sz="1600">
                <a:solidFill>
                  <a:srgbClr val="00C3FF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  <a:endParaRPr lang="fr-FR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1" hasCustomPrompt="1"/>
          </p:nvPr>
        </p:nvSpPr>
        <p:spPr>
          <a:xfrm>
            <a:off x="252413" y="4461857"/>
            <a:ext cx="5389562" cy="360967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ts val="1280"/>
              </a:lnSpc>
              <a:buNone/>
              <a:defRPr sz="1400" cap="all">
                <a:solidFill>
                  <a:srgbClr val="00C3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7769168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vert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c2014_shape1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24" r="67025" b="11273"/>
          <a:stretch/>
        </p:blipFill>
        <p:spPr>
          <a:xfrm>
            <a:off x="0" y="1615510"/>
            <a:ext cx="3015241" cy="2945931"/>
          </a:xfrm>
          <a:prstGeom prst="rect">
            <a:avLst/>
          </a:prstGeom>
        </p:spPr>
      </p:pic>
      <p:pic>
        <p:nvPicPr>
          <p:cNvPr id="10" name="Image 9" descr="c2014_shape2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67" b="74289"/>
          <a:stretch/>
        </p:blipFill>
        <p:spPr>
          <a:xfrm>
            <a:off x="0" y="0"/>
            <a:ext cx="4803651" cy="1321781"/>
          </a:xfrm>
          <a:prstGeom prst="rect">
            <a:avLst/>
          </a:prstGeom>
        </p:spPr>
      </p:pic>
      <p:pic>
        <p:nvPicPr>
          <p:cNvPr id="12" name="Image 11" descr="c2014_shape3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0" r="60317" b="85044"/>
          <a:stretch/>
        </p:blipFill>
        <p:spPr>
          <a:xfrm>
            <a:off x="1926644" y="0"/>
            <a:ext cx="1702013" cy="768879"/>
          </a:xfrm>
          <a:prstGeom prst="rect">
            <a:avLst/>
          </a:prstGeom>
        </p:spPr>
      </p:pic>
      <p:pic>
        <p:nvPicPr>
          <p:cNvPr id="13" name="Image 12" descr="c2014_shape4.png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84" r="12791" b="89245"/>
          <a:stretch/>
        </p:blipFill>
        <p:spPr>
          <a:xfrm>
            <a:off x="6134158" y="0"/>
            <a:ext cx="1840248" cy="552902"/>
          </a:xfrm>
          <a:prstGeom prst="rect">
            <a:avLst/>
          </a:prstGeom>
        </p:spPr>
      </p:pic>
      <p:pic>
        <p:nvPicPr>
          <p:cNvPr id="14" name="Image 13" descr="c2014_shape5.png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26" b="83028"/>
          <a:stretch/>
        </p:blipFill>
        <p:spPr>
          <a:xfrm>
            <a:off x="6851250" y="0"/>
            <a:ext cx="2292750" cy="872548"/>
          </a:xfrm>
          <a:prstGeom prst="rect">
            <a:avLst/>
          </a:prstGeom>
        </p:spPr>
      </p:pic>
      <p:pic>
        <p:nvPicPr>
          <p:cNvPr id="15" name="Image 14" descr="c2014_shape6.png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75" t="16972" b="74289"/>
          <a:stretch/>
        </p:blipFill>
        <p:spPr>
          <a:xfrm>
            <a:off x="7870730" y="872548"/>
            <a:ext cx="1273270" cy="449233"/>
          </a:xfrm>
          <a:prstGeom prst="rect">
            <a:avLst/>
          </a:prstGeom>
        </p:spPr>
      </p:pic>
      <p:pic>
        <p:nvPicPr>
          <p:cNvPr id="1028" name="Picture 4" descr="C:\Users\Ahmed.Issad\Desktop\ptt convergences\convergences_template_speaker.png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32"/>
          <a:stretch/>
        </p:blipFill>
        <p:spPr bwMode="auto">
          <a:xfrm>
            <a:off x="0" y="1790700"/>
            <a:ext cx="9144000" cy="335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 descr="convergences_eclat.png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08" t="34832"/>
          <a:stretch/>
        </p:blipFill>
        <p:spPr>
          <a:xfrm>
            <a:off x="5048250" y="1790700"/>
            <a:ext cx="4095750" cy="3350290"/>
          </a:xfrm>
          <a:prstGeom prst="rect">
            <a:avLst/>
          </a:prstGeom>
        </p:spPr>
      </p:pic>
      <p:sp>
        <p:nvSpPr>
          <p:cNvPr id="8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52413" y="3477608"/>
            <a:ext cx="7353451" cy="984250"/>
          </a:xfrm>
          <a:prstGeom prst="rect">
            <a:avLst/>
          </a:prstGeom>
          <a:effectLst/>
        </p:spPr>
        <p:txBody>
          <a:bodyPr vert="horz" lIns="0" tIns="0" rIns="0" bIns="0"/>
          <a:lstStyle>
            <a:lvl1pPr marL="0" indent="-180000" algn="r">
              <a:lnSpc>
                <a:spcPts val="2000"/>
              </a:lnSpc>
              <a:spcBef>
                <a:spcPts val="0"/>
              </a:spcBef>
              <a:buFontTx/>
              <a:buNone/>
              <a:defRPr sz="28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0" indent="0">
              <a:lnSpc>
                <a:spcPts val="2500"/>
              </a:lnSpc>
              <a:spcBef>
                <a:spcPts val="600"/>
              </a:spcBef>
              <a:buFontTx/>
              <a:buNone/>
              <a:defRPr>
                <a:solidFill>
                  <a:schemeClr val="bg1"/>
                </a:solidFill>
                <a:latin typeface="VAG Rounded Thin"/>
                <a:cs typeface="VAG Rounded Thin"/>
              </a:defRPr>
            </a:lvl2pPr>
          </a:lstStyle>
          <a:p>
            <a:pPr lvl="0"/>
            <a:r>
              <a:rPr lang="fr-FR" dirty="0" smtClean="0"/>
              <a:t>Section </a:t>
            </a:r>
            <a:r>
              <a:rPr lang="fr-FR" dirty="0" err="1" smtClean="0"/>
              <a:t>Title</a:t>
            </a:r>
            <a:endParaRPr lang="fr-FR" dirty="0" smtClean="0"/>
          </a:p>
        </p:txBody>
      </p:sp>
      <p:pic>
        <p:nvPicPr>
          <p:cNvPr id="5" name="Image 4" descr="logo-forum_convergences_droite_gb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783" y="4210050"/>
            <a:ext cx="2502214" cy="612338"/>
          </a:xfrm>
          <a:prstGeom prst="rect">
            <a:avLst/>
          </a:prstGeom>
        </p:spPr>
      </p:pic>
      <p:sp>
        <p:nvSpPr>
          <p:cNvPr id="7" name="Espace réservé du texte 6"/>
          <p:cNvSpPr>
            <a:spLocks noGrp="1"/>
          </p:cNvSpPr>
          <p:nvPr>
            <p:ph type="body" sz="quarter" idx="11" hasCustomPrompt="1"/>
          </p:nvPr>
        </p:nvSpPr>
        <p:spPr>
          <a:xfrm>
            <a:off x="252413" y="4461857"/>
            <a:ext cx="5389562" cy="360967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ts val="1280"/>
              </a:lnSpc>
              <a:buNone/>
              <a:defRPr sz="1400" cap="all">
                <a:solidFill>
                  <a:srgbClr val="AAD214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title" hasCustomPrompt="1"/>
          </p:nvPr>
        </p:nvSpPr>
        <p:spPr>
          <a:xfrm>
            <a:off x="3079750" y="2047464"/>
            <a:ext cx="4508500" cy="1366217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r">
              <a:lnSpc>
                <a:spcPts val="3400"/>
              </a:lnSpc>
              <a:defRPr sz="7200" b="1" i="0" cap="none" spc="-300">
                <a:solidFill>
                  <a:srgbClr val="AAD214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fr-FR" dirty="0" smtClean="0"/>
              <a:t>01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4537529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xmlns:p14="http://schemas.microsoft.com/office/powerpoint/2010/main"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build="allAtOnce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vert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2014_bg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0990"/>
          </a:xfrm>
          <a:prstGeom prst="rect">
            <a:avLst/>
          </a:prstGeom>
        </p:spPr>
      </p:pic>
      <p:pic>
        <p:nvPicPr>
          <p:cNvPr id="6" name="Image 5" descr="convergences_eclat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08" t="34832"/>
          <a:stretch/>
        </p:blipFill>
        <p:spPr>
          <a:xfrm>
            <a:off x="5048250" y="1790700"/>
            <a:ext cx="4095750" cy="3350290"/>
          </a:xfrm>
          <a:prstGeom prst="rect">
            <a:avLst/>
          </a:prstGeom>
        </p:spPr>
      </p:pic>
      <p:sp>
        <p:nvSpPr>
          <p:cNvPr id="11" name="Titre 1"/>
          <p:cNvSpPr>
            <a:spLocks noGrp="1"/>
          </p:cNvSpPr>
          <p:nvPr>
            <p:ph type="title" hasCustomPrompt="1"/>
          </p:nvPr>
        </p:nvSpPr>
        <p:spPr>
          <a:xfrm>
            <a:off x="7290678" y="0"/>
            <a:ext cx="1630261" cy="1304317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r">
              <a:lnSpc>
                <a:spcPts val="3400"/>
              </a:lnSpc>
              <a:defRPr sz="7200" b="0" i="0" cap="none" spc="-300">
                <a:solidFill>
                  <a:schemeClr val="bg1">
                    <a:alpha val="18000"/>
                  </a:schemeClr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fr-FR" dirty="0" smtClean="0"/>
              <a:t>01</a:t>
            </a:r>
            <a:endParaRPr lang="fr-FR" dirty="0"/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52413" y="442579"/>
            <a:ext cx="7354617" cy="462093"/>
          </a:xfrm>
          <a:prstGeom prst="rect">
            <a:avLst/>
          </a:prstGeom>
          <a:effectLst/>
        </p:spPr>
        <p:txBody>
          <a:bodyPr vert="horz" lIns="0" tIns="0" rIns="0" bIns="0"/>
          <a:lstStyle>
            <a:lvl1pPr marL="0" indent="-180000" algn="l">
              <a:lnSpc>
                <a:spcPts val="2000"/>
              </a:lnSpc>
              <a:spcBef>
                <a:spcPts val="0"/>
              </a:spcBef>
              <a:buFontTx/>
              <a:buNone/>
              <a:defRPr sz="2400" b="1" i="0">
                <a:solidFill>
                  <a:srgbClr val="AAD214"/>
                </a:solidFill>
                <a:effectLst/>
                <a:latin typeface="Arial"/>
                <a:cs typeface="Arial"/>
              </a:defRPr>
            </a:lvl1pPr>
            <a:lvl2pPr marL="0" indent="0">
              <a:lnSpc>
                <a:spcPts val="2500"/>
              </a:lnSpc>
              <a:spcBef>
                <a:spcPts val="600"/>
              </a:spcBef>
              <a:buFontTx/>
              <a:buNone/>
              <a:defRPr>
                <a:solidFill>
                  <a:schemeClr val="bg1"/>
                </a:solidFill>
                <a:latin typeface="VAG Rounded Thin"/>
                <a:cs typeface="VAG Rounded Thin"/>
              </a:defRPr>
            </a:lvl2pPr>
          </a:lstStyle>
          <a:p>
            <a:pPr lvl="0"/>
            <a:r>
              <a:rPr lang="fr-FR" dirty="0" smtClean="0"/>
              <a:t>Titre de </a:t>
            </a:r>
            <a:r>
              <a:rPr lang="fr-FR" dirty="0" err="1" smtClean="0"/>
              <a:t>slide</a:t>
            </a:r>
            <a:endParaRPr lang="fr-FR" dirty="0" smtClean="0"/>
          </a:p>
        </p:txBody>
      </p:sp>
      <p:pic>
        <p:nvPicPr>
          <p:cNvPr id="5" name="Image 4" descr="logo-forum_convergences_droite_gb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783" y="4210050"/>
            <a:ext cx="2502214" cy="612338"/>
          </a:xfrm>
          <a:prstGeom prst="rect">
            <a:avLst/>
          </a:prstGeom>
        </p:spPr>
      </p:pic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 rot="4745109">
            <a:off x="5484824" y="2338337"/>
            <a:ext cx="5326400" cy="682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smtClean="0"/>
              <a:t>Section </a:t>
            </a: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>
          <a:xfrm>
            <a:off x="252413" y="1090613"/>
            <a:ext cx="7354887" cy="321945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 b="0" i="0">
                <a:latin typeface="Arial"/>
                <a:cs typeface="Arial"/>
              </a:defRPr>
            </a:lvl1pPr>
            <a:lvl2pPr marL="0" indent="0">
              <a:lnSpc>
                <a:spcPts val="2200"/>
              </a:lnSpc>
              <a:spcBef>
                <a:spcPts val="0"/>
              </a:spcBef>
              <a:buNone/>
              <a:defRPr sz="1800" b="1">
                <a:latin typeface="Arial"/>
                <a:cs typeface="Arial"/>
              </a:defRPr>
            </a:lvl2pPr>
            <a:lvl3pPr marL="720000" indent="-180000">
              <a:spcBef>
                <a:spcPts val="0"/>
              </a:spcBef>
              <a:buClrTx/>
              <a:buSzPct val="75000"/>
              <a:buFont typeface="Lucida Grande"/>
              <a:buChar char="➤"/>
              <a:defRPr sz="1600">
                <a:solidFill>
                  <a:srgbClr val="AAD214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  <a:endParaRPr lang="fr-FR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1" hasCustomPrompt="1"/>
          </p:nvPr>
        </p:nvSpPr>
        <p:spPr>
          <a:xfrm>
            <a:off x="252413" y="4461857"/>
            <a:ext cx="5389562" cy="360967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ts val="1280"/>
              </a:lnSpc>
              <a:buNone/>
              <a:defRPr sz="1400" cap="all">
                <a:solidFill>
                  <a:srgbClr val="AAD214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1270299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ros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c2014_shape1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24" r="67025" b="11273"/>
          <a:stretch/>
        </p:blipFill>
        <p:spPr>
          <a:xfrm>
            <a:off x="0" y="1615510"/>
            <a:ext cx="3015241" cy="2945931"/>
          </a:xfrm>
          <a:prstGeom prst="rect">
            <a:avLst/>
          </a:prstGeom>
        </p:spPr>
      </p:pic>
      <p:pic>
        <p:nvPicPr>
          <p:cNvPr id="10" name="Image 9" descr="c2014_shape2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67" b="74289"/>
          <a:stretch/>
        </p:blipFill>
        <p:spPr>
          <a:xfrm>
            <a:off x="0" y="0"/>
            <a:ext cx="4803651" cy="1321781"/>
          </a:xfrm>
          <a:prstGeom prst="rect">
            <a:avLst/>
          </a:prstGeom>
        </p:spPr>
      </p:pic>
      <p:pic>
        <p:nvPicPr>
          <p:cNvPr id="12" name="Image 11" descr="c2014_shape3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0" r="60317" b="85044"/>
          <a:stretch/>
        </p:blipFill>
        <p:spPr>
          <a:xfrm>
            <a:off x="1926644" y="0"/>
            <a:ext cx="1702013" cy="768879"/>
          </a:xfrm>
          <a:prstGeom prst="rect">
            <a:avLst/>
          </a:prstGeom>
        </p:spPr>
      </p:pic>
      <p:pic>
        <p:nvPicPr>
          <p:cNvPr id="13" name="Image 12" descr="c2014_shape4.png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84" r="12791" b="89245"/>
          <a:stretch/>
        </p:blipFill>
        <p:spPr>
          <a:xfrm>
            <a:off x="6134158" y="0"/>
            <a:ext cx="1840248" cy="552902"/>
          </a:xfrm>
          <a:prstGeom prst="rect">
            <a:avLst/>
          </a:prstGeom>
        </p:spPr>
      </p:pic>
      <p:pic>
        <p:nvPicPr>
          <p:cNvPr id="14" name="Image 13" descr="c2014_shape5.png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26" b="83028"/>
          <a:stretch/>
        </p:blipFill>
        <p:spPr>
          <a:xfrm>
            <a:off x="6851250" y="0"/>
            <a:ext cx="2292750" cy="872548"/>
          </a:xfrm>
          <a:prstGeom prst="rect">
            <a:avLst/>
          </a:prstGeom>
        </p:spPr>
      </p:pic>
      <p:pic>
        <p:nvPicPr>
          <p:cNvPr id="15" name="Image 14" descr="c2014_shape6.png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75" t="16972" b="74289"/>
          <a:stretch/>
        </p:blipFill>
        <p:spPr>
          <a:xfrm>
            <a:off x="7870730" y="872548"/>
            <a:ext cx="1273270" cy="449233"/>
          </a:xfrm>
          <a:prstGeom prst="rect">
            <a:avLst/>
          </a:prstGeom>
        </p:spPr>
      </p:pic>
      <p:pic>
        <p:nvPicPr>
          <p:cNvPr id="1028" name="Picture 4" descr="C:\Users\Ahmed.Issad\Desktop\ptt convergences\convergences_template_speaker.png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32"/>
          <a:stretch/>
        </p:blipFill>
        <p:spPr bwMode="auto">
          <a:xfrm>
            <a:off x="0" y="1790700"/>
            <a:ext cx="9144000" cy="335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 descr="convergences_eclat.png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08" t="34832"/>
          <a:stretch/>
        </p:blipFill>
        <p:spPr>
          <a:xfrm>
            <a:off x="5048250" y="1790700"/>
            <a:ext cx="4095750" cy="3350290"/>
          </a:xfrm>
          <a:prstGeom prst="rect">
            <a:avLst/>
          </a:prstGeom>
        </p:spPr>
      </p:pic>
      <p:sp>
        <p:nvSpPr>
          <p:cNvPr id="8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52413" y="3477608"/>
            <a:ext cx="7353451" cy="984250"/>
          </a:xfrm>
          <a:prstGeom prst="rect">
            <a:avLst/>
          </a:prstGeom>
          <a:effectLst/>
        </p:spPr>
        <p:txBody>
          <a:bodyPr vert="horz" lIns="0" tIns="0" rIns="0" bIns="0"/>
          <a:lstStyle>
            <a:lvl1pPr marL="0" indent="-180000" algn="r">
              <a:lnSpc>
                <a:spcPts val="2000"/>
              </a:lnSpc>
              <a:spcBef>
                <a:spcPts val="0"/>
              </a:spcBef>
              <a:buFontTx/>
              <a:buNone/>
              <a:defRPr sz="28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0" indent="0">
              <a:lnSpc>
                <a:spcPts val="2500"/>
              </a:lnSpc>
              <a:spcBef>
                <a:spcPts val="600"/>
              </a:spcBef>
              <a:buFontTx/>
              <a:buNone/>
              <a:defRPr>
                <a:solidFill>
                  <a:schemeClr val="bg1"/>
                </a:solidFill>
                <a:latin typeface="VAG Rounded Thin"/>
                <a:cs typeface="VAG Rounded Thin"/>
              </a:defRPr>
            </a:lvl2pPr>
          </a:lstStyle>
          <a:p>
            <a:pPr lvl="0"/>
            <a:r>
              <a:rPr lang="fr-FR" dirty="0" smtClean="0"/>
              <a:t>Section </a:t>
            </a:r>
            <a:r>
              <a:rPr lang="fr-FR" dirty="0" err="1" smtClean="0"/>
              <a:t>Title</a:t>
            </a:r>
            <a:endParaRPr lang="fr-FR" dirty="0" smtClean="0"/>
          </a:p>
        </p:txBody>
      </p:sp>
      <p:pic>
        <p:nvPicPr>
          <p:cNvPr id="5" name="Image 4" descr="logo-forum_convergences_droite_gb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783" y="4210050"/>
            <a:ext cx="2502214" cy="612338"/>
          </a:xfrm>
          <a:prstGeom prst="rect">
            <a:avLst/>
          </a:prstGeom>
        </p:spPr>
      </p:pic>
      <p:sp>
        <p:nvSpPr>
          <p:cNvPr id="7" name="Espace réservé du texte 6"/>
          <p:cNvSpPr>
            <a:spLocks noGrp="1"/>
          </p:cNvSpPr>
          <p:nvPr>
            <p:ph type="body" sz="quarter" idx="11" hasCustomPrompt="1"/>
          </p:nvPr>
        </p:nvSpPr>
        <p:spPr>
          <a:xfrm>
            <a:off x="252413" y="4461857"/>
            <a:ext cx="5389562" cy="360967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ts val="1280"/>
              </a:lnSpc>
              <a:buNone/>
              <a:defRPr sz="1400" cap="all">
                <a:solidFill>
                  <a:srgbClr val="FF00A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title" hasCustomPrompt="1"/>
          </p:nvPr>
        </p:nvSpPr>
        <p:spPr>
          <a:xfrm>
            <a:off x="3079750" y="2047464"/>
            <a:ext cx="4508500" cy="1366217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r">
              <a:lnSpc>
                <a:spcPts val="3400"/>
              </a:lnSpc>
              <a:defRPr sz="7200" b="1" i="0" cap="none" spc="-300">
                <a:solidFill>
                  <a:srgbClr val="FF00A2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fr-FR" dirty="0" smtClean="0"/>
              <a:t>01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7865262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2" presetClass="entr" presetSubtype="2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xmlns:p14="http://schemas.microsoft.com/office/powerpoint/2010/main"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build="allAtOnce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ros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2014_bg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0990"/>
          </a:xfrm>
          <a:prstGeom prst="rect">
            <a:avLst/>
          </a:prstGeom>
        </p:spPr>
      </p:pic>
      <p:pic>
        <p:nvPicPr>
          <p:cNvPr id="6" name="Image 5" descr="convergences_eclat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08" t="34832"/>
          <a:stretch/>
        </p:blipFill>
        <p:spPr>
          <a:xfrm>
            <a:off x="5048250" y="1790700"/>
            <a:ext cx="4095750" cy="3350290"/>
          </a:xfrm>
          <a:prstGeom prst="rect">
            <a:avLst/>
          </a:prstGeom>
        </p:spPr>
      </p:pic>
      <p:sp>
        <p:nvSpPr>
          <p:cNvPr id="11" name="Titre 1"/>
          <p:cNvSpPr>
            <a:spLocks noGrp="1"/>
          </p:cNvSpPr>
          <p:nvPr>
            <p:ph type="title" hasCustomPrompt="1"/>
          </p:nvPr>
        </p:nvSpPr>
        <p:spPr>
          <a:xfrm>
            <a:off x="7290678" y="0"/>
            <a:ext cx="1630261" cy="1304317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r">
              <a:lnSpc>
                <a:spcPts val="3400"/>
              </a:lnSpc>
              <a:defRPr sz="7200" b="0" i="0" cap="none" spc="-300">
                <a:solidFill>
                  <a:schemeClr val="bg1">
                    <a:alpha val="18000"/>
                  </a:schemeClr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fr-FR" dirty="0" smtClean="0"/>
              <a:t>01</a:t>
            </a:r>
            <a:endParaRPr lang="fr-FR" dirty="0"/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52413" y="442579"/>
            <a:ext cx="7354617" cy="462093"/>
          </a:xfrm>
          <a:prstGeom prst="rect">
            <a:avLst/>
          </a:prstGeom>
          <a:effectLst/>
        </p:spPr>
        <p:txBody>
          <a:bodyPr vert="horz" lIns="0" tIns="0" rIns="0" bIns="0"/>
          <a:lstStyle>
            <a:lvl1pPr marL="0" indent="-180000" algn="l">
              <a:lnSpc>
                <a:spcPts val="2000"/>
              </a:lnSpc>
              <a:spcBef>
                <a:spcPts val="0"/>
              </a:spcBef>
              <a:buFontTx/>
              <a:buNone/>
              <a:defRPr sz="2400" b="1" i="0">
                <a:solidFill>
                  <a:srgbClr val="FF00A2"/>
                </a:solidFill>
                <a:effectLst/>
                <a:latin typeface="Arial"/>
                <a:cs typeface="Arial"/>
              </a:defRPr>
            </a:lvl1pPr>
            <a:lvl2pPr marL="0" indent="0">
              <a:lnSpc>
                <a:spcPts val="2500"/>
              </a:lnSpc>
              <a:spcBef>
                <a:spcPts val="600"/>
              </a:spcBef>
              <a:buFontTx/>
              <a:buNone/>
              <a:defRPr>
                <a:solidFill>
                  <a:schemeClr val="bg1"/>
                </a:solidFill>
                <a:latin typeface="VAG Rounded Thin"/>
                <a:cs typeface="VAG Rounded Thin"/>
              </a:defRPr>
            </a:lvl2pPr>
          </a:lstStyle>
          <a:p>
            <a:pPr lvl="0"/>
            <a:r>
              <a:rPr lang="fr-FR" dirty="0" smtClean="0"/>
              <a:t>Titre de </a:t>
            </a:r>
            <a:r>
              <a:rPr lang="fr-FR" dirty="0" err="1" smtClean="0"/>
              <a:t>slide</a:t>
            </a:r>
            <a:endParaRPr lang="fr-FR" dirty="0" smtClean="0"/>
          </a:p>
        </p:txBody>
      </p:sp>
      <p:pic>
        <p:nvPicPr>
          <p:cNvPr id="5" name="Image 4" descr="logo-forum_convergences_droite_gb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783" y="4210050"/>
            <a:ext cx="2502214" cy="612338"/>
          </a:xfrm>
          <a:prstGeom prst="rect">
            <a:avLst/>
          </a:prstGeom>
        </p:spPr>
      </p:pic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 rot="4745109">
            <a:off x="5484824" y="2338337"/>
            <a:ext cx="5326400" cy="682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smtClean="0"/>
              <a:t>Section </a:t>
            </a: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>
          <a:xfrm>
            <a:off x="252413" y="1090613"/>
            <a:ext cx="7354887" cy="321945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 b="0" i="0">
                <a:latin typeface="Arial"/>
                <a:cs typeface="Arial"/>
              </a:defRPr>
            </a:lvl1pPr>
            <a:lvl2pPr marL="0" indent="0">
              <a:lnSpc>
                <a:spcPts val="2200"/>
              </a:lnSpc>
              <a:spcBef>
                <a:spcPts val="0"/>
              </a:spcBef>
              <a:buNone/>
              <a:defRPr sz="1800" b="1">
                <a:latin typeface="Arial"/>
                <a:cs typeface="Arial"/>
              </a:defRPr>
            </a:lvl2pPr>
            <a:lvl3pPr marL="720000" indent="-180000">
              <a:spcBef>
                <a:spcPts val="0"/>
              </a:spcBef>
              <a:buClrTx/>
              <a:buSzPct val="75000"/>
              <a:buFont typeface="Lucida Grande"/>
              <a:buChar char="➤"/>
              <a:defRPr sz="1600">
                <a:solidFill>
                  <a:srgbClr val="FF00A2"/>
                </a:solidFill>
                <a:latin typeface="Arial"/>
                <a:cs typeface="Arial"/>
              </a:defRPr>
            </a:lvl3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  <a:endParaRPr lang="fr-FR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1" hasCustomPrompt="1"/>
          </p:nvPr>
        </p:nvSpPr>
        <p:spPr>
          <a:xfrm>
            <a:off x="252413" y="4461857"/>
            <a:ext cx="5389562" cy="360967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ts val="1280"/>
              </a:lnSpc>
              <a:buNone/>
              <a:defRPr sz="1400" cap="all">
                <a:solidFill>
                  <a:srgbClr val="FF00A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4187568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08165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124" indent="-306124" algn="l" defTabSz="408165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63268" indent="-255103" algn="l" defTabSz="408165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0412" indent="-204083" algn="l" defTabSz="40816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578" indent="-204083" algn="l" defTabSz="408165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6742" indent="-204083" algn="l" defTabSz="408165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4907" indent="-204083" algn="l" defTabSz="408165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072" indent="-204083" algn="l" defTabSz="408165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237" indent="-204083" algn="l" defTabSz="408165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402" indent="-204083" algn="l" defTabSz="408165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081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65" algn="l" defTabSz="4081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30" algn="l" defTabSz="4081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95" algn="l" defTabSz="4081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660" algn="l" defTabSz="4081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825" algn="l" defTabSz="4081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990" algn="l" defTabSz="4081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155" algn="l" defTabSz="4081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320" algn="l" defTabSz="4081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11027" y="656570"/>
            <a:ext cx="7637459" cy="2213627"/>
          </a:xfrm>
        </p:spPr>
        <p:txBody>
          <a:bodyPr/>
          <a:lstStyle/>
          <a:p>
            <a:r>
              <a:rPr lang="fr-FR" sz="3200" dirty="0" smtClean="0">
                <a:solidFill>
                  <a:srgbClr val="008000"/>
                </a:solidFill>
              </a:rPr>
              <a:t/>
            </a:r>
            <a:br>
              <a:rPr lang="fr-FR" sz="3200" dirty="0" smtClean="0">
                <a:solidFill>
                  <a:srgbClr val="008000"/>
                </a:solidFill>
              </a:rPr>
            </a:br>
            <a:r>
              <a:rPr lang="fr-FR" sz="3200" dirty="0" smtClean="0">
                <a:solidFill>
                  <a:srgbClr val="008000"/>
                </a:solidFill>
              </a:rPr>
              <a:t/>
            </a:r>
            <a:br>
              <a:rPr lang="fr-FR" sz="3200" dirty="0" smtClean="0">
                <a:solidFill>
                  <a:srgbClr val="008000"/>
                </a:solidFill>
              </a:rPr>
            </a:br>
            <a:r>
              <a:rPr lang="fr-FR" sz="3200" dirty="0" smtClean="0">
                <a:solidFill>
                  <a:srgbClr val="008000"/>
                </a:solidFill>
              </a:rPr>
              <a:t/>
            </a:r>
            <a:br>
              <a:rPr lang="fr-FR" sz="3200" dirty="0" smtClean="0">
                <a:solidFill>
                  <a:srgbClr val="008000"/>
                </a:solidFill>
              </a:rPr>
            </a:br>
            <a:r>
              <a:rPr lang="fr-FR" sz="3200" dirty="0" smtClean="0">
                <a:solidFill>
                  <a:srgbClr val="008000"/>
                </a:solidFill>
              </a:rPr>
              <a:t/>
            </a:r>
            <a:br>
              <a:rPr lang="fr-FR" sz="3200" dirty="0" smtClean="0">
                <a:solidFill>
                  <a:srgbClr val="008000"/>
                </a:solidFill>
              </a:rPr>
            </a:br>
            <a:r>
              <a:rPr lang="fr-FR" sz="3200" dirty="0" smtClean="0">
                <a:solidFill>
                  <a:srgbClr val="008000"/>
                </a:solidFill>
              </a:rPr>
              <a:t/>
            </a:r>
            <a:br>
              <a:rPr lang="fr-FR" sz="3200" dirty="0" smtClean="0">
                <a:solidFill>
                  <a:srgbClr val="008000"/>
                </a:solidFill>
              </a:rPr>
            </a:br>
            <a:r>
              <a:rPr lang="fr-FR" sz="3200" dirty="0" smtClean="0">
                <a:solidFill>
                  <a:srgbClr val="008000"/>
                </a:solidFill>
              </a:rPr>
              <a:t/>
            </a:r>
            <a:br>
              <a:rPr lang="fr-FR" sz="3200" dirty="0" smtClean="0">
                <a:solidFill>
                  <a:srgbClr val="008000"/>
                </a:solidFill>
              </a:rPr>
            </a:br>
            <a:r>
              <a:rPr lang="fr-FR" sz="3200" dirty="0" smtClean="0">
                <a:solidFill>
                  <a:srgbClr val="008000"/>
                </a:solidFill>
              </a:rPr>
              <a:t/>
            </a:r>
            <a:br>
              <a:rPr lang="fr-FR" sz="3200" dirty="0" smtClean="0">
                <a:solidFill>
                  <a:srgbClr val="008000"/>
                </a:solidFill>
              </a:rPr>
            </a:br>
            <a:r>
              <a:rPr lang="fr-FR" sz="2800" b="0" dirty="0" smtClean="0">
                <a:solidFill>
                  <a:schemeClr val="tx1"/>
                </a:solidFill>
              </a:rPr>
              <a:t/>
            </a:r>
            <a:br>
              <a:rPr lang="fr-FR" sz="2800" b="0" dirty="0" smtClean="0">
                <a:solidFill>
                  <a:schemeClr val="tx1"/>
                </a:solidFill>
              </a:rPr>
            </a:br>
            <a:r>
              <a:rPr lang="fr-FR" sz="2800" b="0" dirty="0" smtClean="0"/>
              <a:t/>
            </a:r>
            <a:br>
              <a:rPr lang="fr-FR" sz="2800" b="0" dirty="0" smtClean="0"/>
            </a:br>
            <a:r>
              <a:rPr lang="fr-FR" sz="2800" b="0" dirty="0" smtClean="0"/>
              <a:t>Libertés numériques</a:t>
            </a:r>
            <a:br>
              <a:rPr lang="fr-FR" sz="2800" b="0" dirty="0" smtClean="0"/>
            </a:br>
            <a:r>
              <a:rPr lang="fr-FR" sz="2800" b="0" dirty="0" smtClean="0"/>
              <a:t>marche vers Une régulation mondiale pour garantir </a:t>
            </a:r>
            <a:br>
              <a:rPr lang="fr-FR" sz="2800" b="0" dirty="0" smtClean="0"/>
            </a:br>
            <a:r>
              <a:rPr lang="fr-FR" sz="2800" b="0" dirty="0" smtClean="0"/>
              <a:t>les droits et libertés de tous</a:t>
            </a:r>
            <a:br>
              <a:rPr lang="fr-FR" sz="2800" b="0" dirty="0" smtClean="0"/>
            </a:br>
            <a:endParaRPr lang="fr-FR" sz="2800" b="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267830" y="2626284"/>
            <a:ext cx="7507864" cy="1131722"/>
          </a:xfrm>
        </p:spPr>
        <p:txBody>
          <a:bodyPr/>
          <a:lstStyle/>
          <a:p>
            <a:endParaRPr lang="fr-FR" dirty="0" smtClean="0"/>
          </a:p>
          <a:p>
            <a:pPr indent="-360000"/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ETAT DES LIEUX</a:t>
            </a:r>
          </a:p>
          <a:p>
            <a:pPr indent="-360000"/>
            <a:endParaRPr lang="fr-FR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360000"/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Marie GEORGES, Planète Informatique et Libertés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77383" y="4354103"/>
            <a:ext cx="4250712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>
                <a:solidFill>
                  <a:srgbClr val="008000"/>
                </a:solidFill>
              </a:rPr>
              <a:t>        Pilier 3 - les technologies de l’information au service du développement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03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252413" y="442579"/>
            <a:ext cx="7354617" cy="462093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Rapports suite aux révélations d’ Ed. Snowden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252413" y="777518"/>
            <a:ext cx="7877507" cy="3532545"/>
          </a:xfrm>
        </p:spPr>
        <p:txBody>
          <a:bodyPr/>
          <a:lstStyle/>
          <a:p>
            <a:r>
              <a:rPr lang="fr-FR" dirty="0" smtClean="0">
                <a:solidFill>
                  <a:srgbClr val="FFA800"/>
                </a:solidFill>
              </a:rPr>
              <a:t>-</a:t>
            </a:r>
            <a:r>
              <a:rPr lang="fr-FR" b="1" dirty="0" smtClean="0">
                <a:solidFill>
                  <a:srgbClr val="FFA800"/>
                </a:solidFill>
              </a:rPr>
              <a:t>&gt;</a:t>
            </a:r>
            <a:r>
              <a:rPr lang="fr-FR" b="1" dirty="0" smtClean="0"/>
              <a:t>Parlement européen</a:t>
            </a:r>
            <a:r>
              <a:rPr lang="fr-FR" b="1" dirty="0" smtClean="0">
                <a:solidFill>
                  <a:srgbClr val="FFA800"/>
                </a:solidFill>
              </a:rPr>
              <a:t>, Rapport sur la surveillance adopté en plénière le 12 mars 2014: il fait tous les liens pour une politique responsable et respectueuse des DH</a:t>
            </a:r>
          </a:p>
          <a:p>
            <a:pPr>
              <a:lnSpc>
                <a:spcPts val="2000"/>
              </a:lnSpc>
            </a:pPr>
            <a:r>
              <a:rPr lang="fr-FR" dirty="0" smtClean="0"/>
              <a:t>	</a:t>
            </a:r>
            <a:r>
              <a:rPr lang="fr-FR" sz="1600" dirty="0" smtClean="0"/>
              <a:t>- </a:t>
            </a:r>
            <a:r>
              <a:rPr lang="fr-FR" sz="1400" dirty="0" smtClean="0"/>
              <a:t>Surveillance de masse= contraire aux DH</a:t>
            </a:r>
          </a:p>
          <a:p>
            <a:pPr>
              <a:lnSpc>
                <a:spcPts val="2000"/>
              </a:lnSpc>
            </a:pPr>
            <a:r>
              <a:rPr lang="fr-FR" sz="1400" dirty="0" smtClean="0"/>
              <a:t>	-  Demande un plan sécurité techniques pour les échanges avec/entre les institutions</a:t>
            </a:r>
          </a:p>
          <a:p>
            <a:pPr>
              <a:lnSpc>
                <a:spcPts val="2000"/>
              </a:lnSpc>
            </a:pPr>
            <a:r>
              <a:rPr lang="fr-FR" sz="1400" dirty="0" smtClean="0"/>
              <a:t>	- Appelle les Etats membres impliqués dans la surveillance de masse  à réviser leurs 	législations sur les services secrets/contrôle indépendant ex ante, ex post et sur les accords	entre pays, transparence </a:t>
            </a:r>
          </a:p>
          <a:p>
            <a:pPr>
              <a:lnSpc>
                <a:spcPts val="2000"/>
              </a:lnSpc>
            </a:pPr>
            <a:r>
              <a:rPr lang="fr-FR" sz="1400" dirty="0" smtClean="0"/>
              <a:t>	- PE et Conseil: Adopter fin 2014 règlement et directive PD</a:t>
            </a:r>
          </a:p>
          <a:p>
            <a:pPr>
              <a:lnSpc>
                <a:spcPts val="2000"/>
              </a:lnSpc>
            </a:pPr>
            <a:r>
              <a:rPr lang="fr-FR" sz="1400" dirty="0" smtClean="0"/>
              <a:t>	- CE Suspendre/renégocier les accords/USA PNR et SWIFT</a:t>
            </a:r>
          </a:p>
          <a:p>
            <a:pPr>
              <a:lnSpc>
                <a:spcPts val="2000"/>
              </a:lnSpc>
            </a:pPr>
            <a:r>
              <a:rPr lang="fr-FR" sz="1400" dirty="0" smtClean="0"/>
              <a:t>	- Accord transatlantique : PDP EU non négociable</a:t>
            </a:r>
          </a:p>
          <a:p>
            <a:pPr>
              <a:lnSpc>
                <a:spcPts val="2000"/>
              </a:lnSpc>
            </a:pPr>
            <a:r>
              <a:rPr lang="fr-FR" sz="1400" dirty="0" smtClean="0"/>
              <a:t>	- Protéger les lanceurs d’alerte et développer des solutions IT, Cloud européens, chiffrement de bout en bout</a:t>
            </a:r>
          </a:p>
          <a:p>
            <a:pPr>
              <a:lnSpc>
                <a:spcPts val="2000"/>
              </a:lnSpc>
            </a:pPr>
            <a:r>
              <a:rPr lang="fr-FR" sz="1400" dirty="0" smtClean="0"/>
              <a:t>	-  le vice - président de la CE chargé des affaires international:</a:t>
            </a:r>
          </a:p>
          <a:p>
            <a:pPr>
              <a:lnSpc>
                <a:spcPts val="2000"/>
              </a:lnSpc>
            </a:pPr>
            <a:r>
              <a:rPr lang="fr-FR" sz="1400" dirty="0" smtClean="0">
                <a:solidFill>
                  <a:srgbClr val="008000"/>
                </a:solidFill>
              </a:rPr>
              <a:t>  doit prendre des </a:t>
            </a:r>
            <a:r>
              <a:rPr lang="fr-FR" sz="1400" b="1" dirty="0" smtClean="0">
                <a:solidFill>
                  <a:srgbClr val="008000"/>
                </a:solidFill>
              </a:rPr>
              <a:t>initiatives pour un instrument mondial y incluse une</a:t>
            </a:r>
          </a:p>
          <a:p>
            <a:pPr>
              <a:lnSpc>
                <a:spcPts val="2000"/>
              </a:lnSpc>
            </a:pPr>
            <a:r>
              <a:rPr lang="fr-FR" sz="1400" b="1" dirty="0" smtClean="0">
                <a:solidFill>
                  <a:srgbClr val="008000"/>
                </a:solidFill>
              </a:rPr>
              <a:t> agence des NU (suivi nvelles techniques de surveillance, régulation, investigations usages.  </a:t>
            </a:r>
            <a:endParaRPr lang="en-GB" sz="14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03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Suites des révélations </a:t>
            </a:r>
            <a:r>
              <a:rPr lang="en-GB" dirty="0" err="1" smtClean="0"/>
              <a:t>d</a:t>
            </a:r>
            <a:r>
              <a:rPr lang="en-GB" dirty="0" smtClean="0"/>
              <a:t>’ Ed.  Snowden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A800"/>
                </a:solidFill>
              </a:rPr>
              <a:t>-&gt; </a:t>
            </a:r>
            <a:r>
              <a:rPr lang="fr-FR" b="1" dirty="0" smtClean="0"/>
              <a:t>Conseil de l’Europe</a:t>
            </a:r>
            <a:r>
              <a:rPr lang="fr-FR" dirty="0" smtClean="0">
                <a:solidFill>
                  <a:srgbClr val="FFA800"/>
                </a:solidFill>
              </a:rPr>
              <a:t>:	</a:t>
            </a:r>
          </a:p>
          <a:p>
            <a:r>
              <a:rPr lang="fr-FR" dirty="0" smtClean="0">
                <a:solidFill>
                  <a:srgbClr val="FFA800"/>
                </a:solidFill>
              </a:rPr>
              <a:t>	</a:t>
            </a:r>
            <a:r>
              <a:rPr lang="fr-FR" dirty="0" smtClean="0"/>
              <a:t>- </a:t>
            </a:r>
            <a:r>
              <a:rPr lang="fr-FR" dirty="0" smtClean="0">
                <a:solidFill>
                  <a:srgbClr val="FFA800"/>
                </a:solidFill>
              </a:rPr>
              <a:t>Convention 108 </a:t>
            </a:r>
            <a:r>
              <a:rPr lang="fr-FR" dirty="0" smtClean="0"/>
              <a:t>en cours de modernisation (CAHDATA)</a:t>
            </a:r>
          </a:p>
          <a:p>
            <a:r>
              <a:rPr lang="fr-FR" dirty="0" smtClean="0"/>
              <a:t>		-&gt; la suggestion de développer les dispositions sur les 			limitations /contrôle etc.. N’a pas été retenue pour le moment</a:t>
            </a:r>
          </a:p>
          <a:p>
            <a:r>
              <a:rPr lang="fr-FR" dirty="0" smtClean="0"/>
              <a:t>	- </a:t>
            </a:r>
            <a:r>
              <a:rPr lang="fr-FR" dirty="0" smtClean="0">
                <a:solidFill>
                  <a:srgbClr val="FFA800"/>
                </a:solidFill>
              </a:rPr>
              <a:t>Assemblée parlementaire</a:t>
            </a:r>
            <a:r>
              <a:rPr lang="fr-FR" dirty="0" smtClean="0"/>
              <a:t>: auditions, rapport en cours</a:t>
            </a:r>
          </a:p>
          <a:p>
            <a:r>
              <a:rPr lang="fr-FR" dirty="0" smtClean="0"/>
              <a:t>	- </a:t>
            </a:r>
            <a:r>
              <a:rPr lang="fr-FR" dirty="0" smtClean="0">
                <a:solidFill>
                  <a:srgbClr val="FFA800"/>
                </a:solidFill>
              </a:rPr>
              <a:t>Commission de Venise: </a:t>
            </a:r>
            <a:r>
              <a:rPr lang="fr-FR" dirty="0" smtClean="0"/>
              <a:t>mise à jour pour octobre de son rapport 	2008 sur les mécanismes de contrôle des services secrets</a:t>
            </a:r>
          </a:p>
          <a:p>
            <a:r>
              <a:rPr lang="fr-FR" dirty="0" smtClean="0"/>
              <a:t>	- </a:t>
            </a:r>
            <a:r>
              <a:rPr lang="fr-FR" dirty="0" smtClean="0">
                <a:solidFill>
                  <a:srgbClr val="FFA800"/>
                </a:solidFill>
              </a:rPr>
              <a:t>Cour Européenne des droits de l’homme</a:t>
            </a:r>
            <a:r>
              <a:rPr lang="fr-FR" dirty="0" smtClean="0"/>
              <a:t>: examen en cours de la plainte des associations DH Grande Bretagne contre la surveillance de masse des services secrets GB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03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Rapports suites aux révélations </a:t>
            </a:r>
            <a:r>
              <a:rPr lang="en-GB" dirty="0" err="1" smtClean="0">
                <a:solidFill>
                  <a:schemeClr val="tx1"/>
                </a:solidFill>
              </a:rPr>
              <a:t>d</a:t>
            </a:r>
            <a:r>
              <a:rPr lang="en-GB" dirty="0" smtClean="0">
                <a:solidFill>
                  <a:schemeClr val="tx1"/>
                </a:solidFill>
              </a:rPr>
              <a:t>’ Ed. Snowden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252413" y="904672"/>
            <a:ext cx="7575119" cy="3405391"/>
          </a:xfrm>
        </p:spPr>
        <p:txBody>
          <a:bodyPr/>
          <a:lstStyle/>
          <a:p>
            <a:r>
              <a:rPr lang="fr-FR" b="1" dirty="0" smtClean="0"/>
              <a:t>ONU</a:t>
            </a:r>
            <a:r>
              <a:rPr lang="fr-FR" b="1" dirty="0" smtClean="0">
                <a:solidFill>
                  <a:srgbClr val="FFA800"/>
                </a:solidFill>
              </a:rPr>
              <a:t>: Conseil des DH session 8-26.9.14 discussion à l’ordre du jour sur </a:t>
            </a:r>
            <a:r>
              <a:rPr lang="fr-FR" b="1" dirty="0" smtClean="0"/>
              <a:t>rapport OHCDH du 30.6.14 </a:t>
            </a:r>
            <a:r>
              <a:rPr lang="fr-FR" b="1" dirty="0" smtClean="0">
                <a:solidFill>
                  <a:srgbClr val="FFA800"/>
                </a:solidFill>
              </a:rPr>
              <a:t>(suite résolution de l’AG à l’initiative de l’Allemagne et du Brésil), puis Assemblée général: </a:t>
            </a:r>
          </a:p>
          <a:p>
            <a:pPr marL="900000">
              <a:buFontTx/>
              <a:buChar char="-"/>
            </a:pPr>
            <a:r>
              <a:rPr lang="fr-FR" dirty="0" smtClean="0"/>
              <a:t> Surveillance/collecte de masse de données = ingérence dans vie privée même si pas utilisées</a:t>
            </a:r>
          </a:p>
          <a:p>
            <a:pPr marL="900000">
              <a:buFontTx/>
              <a:buChar char="-"/>
            </a:pPr>
            <a:r>
              <a:rPr lang="fr-FR" dirty="0" smtClean="0"/>
              <a:t> Les Etat doivent assurer la protection des nationaux et des non nationaux, où qu’ils soient dès, lors qu’il y a une relation avec eux</a:t>
            </a:r>
          </a:p>
          <a:p>
            <a:pPr marL="900000">
              <a:buFontTx/>
              <a:buChar char="-"/>
            </a:pPr>
            <a:r>
              <a:rPr lang="fr-FR" dirty="0" smtClean="0"/>
              <a:t>Surveillance quand nécessaire pour ordre public et sécurité nationale, mais</a:t>
            </a:r>
          </a:p>
          <a:p>
            <a:pPr marL="900000"/>
            <a:r>
              <a:rPr lang="fr-FR" dirty="0" smtClean="0"/>
              <a:t>	-  par loi, avec contrôle indépendant (juge ou autre structure indépendante et impartiale) de la nécessité et de la proportionnalité, ex ante et ex post, transparence, </a:t>
            </a:r>
          </a:p>
          <a:p>
            <a:pPr marL="900000"/>
            <a:r>
              <a:rPr lang="fr-FR" dirty="0" smtClean="0"/>
              <a:t>	- vigilance des entreprises privée,</a:t>
            </a:r>
          </a:p>
          <a:p>
            <a:pPr marL="900000"/>
            <a:r>
              <a:rPr lang="fr-FR" dirty="0" smtClean="0"/>
              <a:t>- Recours judiciaire pour les personnes </a:t>
            </a:r>
          </a:p>
          <a:p>
            <a:endParaRPr lang="fr-FR" b="1" dirty="0" smtClean="0">
              <a:solidFill>
                <a:srgbClr val="FFA8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Marche vers un instrument mondial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	-  Depuis 2005 la </a:t>
            </a:r>
            <a:r>
              <a:rPr lang="fr-FR" dirty="0" smtClean="0"/>
              <a:t>Conférence internationale des AC demande à CdE et aux NU de faire émerger une charte mondiale. Réitéré en septembre 2013</a:t>
            </a:r>
          </a:p>
          <a:p>
            <a:r>
              <a:rPr lang="fr-FR" dirty="0" smtClean="0"/>
              <a:t>	- Depuis 2009 la coalition Public Voice (plus de 50 associations DH Numériques des 5 continents ) demandent à leurs Etats d’adhérer à la convention 108</a:t>
            </a:r>
          </a:p>
          <a:p>
            <a:r>
              <a:rPr lang="fr-FR" dirty="0" smtClean="0"/>
              <a:t>	- En juillet 2013 une plus grande coalition encore a publié la liste des principes que les Etats devaient adopter et mettre en </a:t>
            </a:r>
            <a:r>
              <a:rPr lang="fr-FR" smtClean="0"/>
              <a:t>oeuvre </a:t>
            </a:r>
            <a:r>
              <a:rPr lang="fr-FR" dirty="0" smtClean="0"/>
              <a:t>dans ce domaine dérogatoire aux principes</a:t>
            </a:r>
          </a:p>
          <a:p>
            <a:r>
              <a:rPr lang="fr-FR" dirty="0" smtClean="0">
                <a:solidFill>
                  <a:srgbClr val="FFA800"/>
                </a:solidFill>
              </a:rPr>
              <a:t>	IL nous faut peser parallèlement sur le terrain local, national, régional et mondial tant sur les principes de base que sur les garanties en matière de limitations (contrôle, transparence)</a:t>
            </a:r>
          </a:p>
          <a:p>
            <a:pPr>
              <a:buFont typeface="Symbol" charset="2"/>
              <a:buChar char=""/>
            </a:pPr>
            <a:r>
              <a:rPr lang="fr-FR" dirty="0" smtClean="0"/>
              <a:t>MERCI….</a:t>
            </a:r>
          </a:p>
          <a:p>
            <a:endParaRPr lang="en-GB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03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01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 dirty="0" smtClean="0"/>
          </a:p>
          <a:p>
            <a:pPr lvl="2"/>
            <a:r>
              <a:rPr lang="fr-FR" b="1" dirty="0" smtClean="0"/>
              <a:t>Les principes juridiques et institutionnels</a:t>
            </a:r>
            <a:r>
              <a:rPr lang="fr-FR" dirty="0" smtClean="0">
                <a:solidFill>
                  <a:schemeClr val="tx1"/>
                </a:solidFill>
              </a:rPr>
              <a:t>, « Informatique et Libertés  » ou « Protection des Données Personnelles », ou « Data Privacy » - </a:t>
            </a:r>
            <a:r>
              <a:rPr lang="fr-FR" dirty="0" smtClean="0"/>
              <a:t>leur renforcement dans le temps  </a:t>
            </a:r>
            <a:endParaRPr lang="fr-FR" dirty="0" smtClean="0">
              <a:solidFill>
                <a:schemeClr val="tx1"/>
              </a:solidFill>
            </a:endParaRPr>
          </a:p>
          <a:p>
            <a:pPr lvl="2"/>
            <a:endParaRPr lang="fr-FR" dirty="0" smtClean="0">
              <a:solidFill>
                <a:schemeClr val="tx1"/>
              </a:solidFill>
            </a:endParaRPr>
          </a:p>
          <a:p>
            <a:pPr lvl="2"/>
            <a:r>
              <a:rPr lang="fr-FR" dirty="0" smtClean="0">
                <a:solidFill>
                  <a:schemeClr val="tx1"/>
                </a:solidFill>
              </a:rPr>
              <a:t>L’état des lieux dans le monde </a:t>
            </a:r>
            <a:r>
              <a:rPr lang="fr-FR" b="1" dirty="0" smtClean="0"/>
              <a:t>nationaux/régionaux/mondiaux</a:t>
            </a:r>
          </a:p>
          <a:p>
            <a:pPr lvl="2"/>
            <a:endParaRPr lang="fr-FR" dirty="0" smtClean="0">
              <a:solidFill>
                <a:schemeClr val="tx1"/>
              </a:solidFill>
            </a:endParaRPr>
          </a:p>
          <a:p>
            <a:pPr lvl="2"/>
            <a:r>
              <a:rPr lang="fr-FR" dirty="0" smtClean="0">
                <a:solidFill>
                  <a:schemeClr val="tx1"/>
                </a:solidFill>
              </a:rPr>
              <a:t>L’état des </a:t>
            </a:r>
            <a:r>
              <a:rPr lang="fr-FR" dirty="0" smtClean="0"/>
              <a:t>réponses juridiques aux révélations d’Edouard SNOWDEN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252413" y="4462463"/>
            <a:ext cx="5389562" cy="360362"/>
          </a:xfrm>
        </p:spPr>
        <p:txBody>
          <a:bodyPr/>
          <a:lstStyle/>
          <a:p>
            <a:r>
              <a:rPr lang="fr-FR" sz="1200" dirty="0" smtClean="0">
                <a:solidFill>
                  <a:srgbClr val="00C3FF"/>
                </a:solidFill>
              </a:rPr>
              <a:t>MArche vers une régulation mondiale des libertés numériques - état des lieux</a:t>
            </a:r>
            <a:endParaRPr lang="fr-FR" sz="1200" dirty="0">
              <a:solidFill>
                <a:srgbClr val="00C3FF"/>
              </a:solidFill>
            </a:endParaRPr>
          </a:p>
        </p:txBody>
      </p:sp>
      <p:graphicFrame>
        <p:nvGraphicFramePr>
          <p:cNvPr id="10" name="Graphique 9"/>
          <p:cNvGraphicFramePr/>
          <p:nvPr>
            <p:extLst>
              <p:ext uri="{D42A27DB-BD31-4B8C-83A1-F6EECF244321}">
                <p14:modId xmlns:p14="http://schemas.microsoft.com/office/powerpoint/2010/main" val="921969291"/>
              </p:ext>
            </p:extLst>
          </p:nvPr>
        </p:nvGraphicFramePr>
        <p:xfrm>
          <a:off x="4108450" y="639763"/>
          <a:ext cx="4349750" cy="332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3757635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252413" y="2894097"/>
            <a:ext cx="8603238" cy="1567762"/>
          </a:xfrm>
        </p:spPr>
        <p:txBody>
          <a:bodyPr/>
          <a:lstStyle/>
          <a:p>
            <a:pPr algn="l"/>
            <a:endParaRPr lang="fr-FR" dirty="0" smtClean="0">
              <a:solidFill>
                <a:srgbClr val="008000"/>
              </a:solidFill>
            </a:endParaRPr>
          </a:p>
          <a:p>
            <a:pPr marL="0" lvl="2" indent="-180000">
              <a:lnSpc>
                <a:spcPts val="2000"/>
              </a:lnSpc>
              <a:spcBef>
                <a:spcPts val="0"/>
              </a:spcBef>
              <a:buNone/>
            </a:pPr>
            <a:r>
              <a:rPr lang="fr-FR" b="1" dirty="0" smtClean="0"/>
              <a:t>Les principes juridiques et institutionnels</a:t>
            </a:r>
            <a:r>
              <a:rPr lang="fr-FR" dirty="0" smtClean="0"/>
              <a:t>,</a:t>
            </a:r>
          </a:p>
          <a:p>
            <a:pPr marL="0" lvl="2" indent="-180000">
              <a:lnSpc>
                <a:spcPts val="2000"/>
              </a:lnSpc>
              <a:spcBef>
                <a:spcPts val="0"/>
              </a:spcBef>
              <a:buNone/>
            </a:pPr>
            <a:r>
              <a:rPr lang="fr-FR" dirty="0" smtClean="0"/>
              <a:t> </a:t>
            </a:r>
            <a:r>
              <a:rPr lang="fr-FR" dirty="0" smtClean="0">
                <a:solidFill>
                  <a:srgbClr val="FFA800"/>
                </a:solidFill>
              </a:rPr>
              <a:t>« Informatique et Libertés  » ou « Protection des Données Personnelles », ou « Data Privacy » - leur renforcement dans le temps  </a:t>
            </a:r>
          </a:p>
          <a:p>
            <a:pPr algn="ctr"/>
            <a:endParaRPr lang="fr-FR" dirty="0" smtClean="0">
              <a:solidFill>
                <a:srgbClr val="FF00A2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1"/>
          </p:nvPr>
        </p:nvSpPr>
        <p:spPr>
          <a:xfrm>
            <a:off x="252413" y="4461858"/>
            <a:ext cx="5389562" cy="360966"/>
          </a:xfrm>
        </p:spPr>
        <p:txBody>
          <a:bodyPr/>
          <a:lstStyle/>
          <a:p>
            <a:r>
              <a:rPr lang="fr-FR" dirty="0" smtClean="0">
                <a:solidFill>
                  <a:srgbClr val="00C3FF"/>
                </a:solidFill>
              </a:rPr>
              <a:t>Marche vers une régulation mondiale des libertés numériques - état des lieux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01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046878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Principes -&gt; “universels”-&gt; qui se renforcent avec le temps/progrès TICS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Développement dans le </a:t>
            </a:r>
            <a:r>
              <a:rPr lang="en-GB" dirty="0" err="1" smtClean="0"/>
              <a:t>onde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252413" y="1090613"/>
            <a:ext cx="8309490" cy="3219450"/>
          </a:xfrm>
        </p:spPr>
        <p:txBody>
          <a:bodyPr/>
          <a:lstStyle/>
          <a:p>
            <a:r>
              <a:rPr lang="fr-FR" sz="1600" dirty="0" smtClean="0"/>
              <a:t>1973 </a:t>
            </a:r>
            <a:r>
              <a:rPr lang="fr-FR" sz="1600" dirty="0" smtClean="0">
                <a:solidFill>
                  <a:srgbClr val="FFA800"/>
                </a:solidFill>
              </a:rPr>
              <a:t>Les « Fair Iinformation Principles » américains (milieu médical)  </a:t>
            </a:r>
            <a:r>
              <a:rPr lang="fr-FR" sz="1600" dirty="0" smtClean="0"/>
              <a:t>=&gt; Lignes directrices OCDE 1980 (soft Law)</a:t>
            </a:r>
          </a:p>
          <a:p>
            <a:r>
              <a:rPr lang="fr-FR" sz="1600" dirty="0" smtClean="0"/>
              <a:t>1971 Loi Land de Hesse, Suède (1973), France (1978)= FIP</a:t>
            </a:r>
            <a:r>
              <a:rPr lang="fr-FR" sz="1600" dirty="0" smtClean="0">
                <a:solidFill>
                  <a:srgbClr val="FFA800"/>
                </a:solidFill>
              </a:rPr>
              <a:t>+ le concept américain 	d’Agence indépendante pour la régulation des domaines très évolutifs</a:t>
            </a:r>
            <a:r>
              <a:rPr lang="fr-FR" sz="1600" dirty="0" smtClean="0"/>
              <a:t> (en France concept de l’Agence Administrative Indépendante; la première historiquement est la “CNIL”)</a:t>
            </a:r>
          </a:p>
          <a:p>
            <a:r>
              <a:rPr lang="fr-FR" sz="1600" dirty="0" smtClean="0"/>
              <a:t>1981 La convention 108 du Conseil de l’Europe de 1981= FIP </a:t>
            </a:r>
          </a:p>
          <a:p>
            <a:r>
              <a:rPr lang="fr-FR" sz="1600" dirty="0" smtClean="0">
                <a:solidFill>
                  <a:srgbClr val="FFA800"/>
                </a:solidFill>
              </a:rPr>
              <a:t>   	+données sensibles+ ouverte au pays tiers. Donc contraignantes</a:t>
            </a:r>
          </a:p>
          <a:p>
            <a:r>
              <a:rPr lang="fr-FR" sz="1600" dirty="0" smtClean="0"/>
              <a:t>1990 Nation Unies: les Principes directeurs adoptés à unanimité 1990 =</a:t>
            </a:r>
          </a:p>
          <a:p>
            <a:r>
              <a:rPr lang="fr-FR" sz="1600" dirty="0" smtClean="0"/>
              <a:t>	 Convention </a:t>
            </a:r>
            <a:r>
              <a:rPr lang="fr-FR" sz="1600" dirty="0" smtClean="0">
                <a:solidFill>
                  <a:srgbClr val="FFA800"/>
                </a:solidFill>
              </a:rPr>
              <a:t>108 + “dérogation humanitaire” +AC (non contraignant</a:t>
            </a:r>
            <a:r>
              <a:rPr lang="fr-FR" sz="1600" dirty="0" smtClean="0"/>
              <a:t>)</a:t>
            </a:r>
          </a:p>
          <a:p>
            <a:r>
              <a:rPr lang="fr-FR" sz="1600" dirty="0" smtClean="0"/>
              <a:t>1995 Directive européenne = développement de la convention 108</a:t>
            </a:r>
            <a:r>
              <a:rPr lang="fr-FR" sz="1600" dirty="0" smtClean="0">
                <a:solidFill>
                  <a:srgbClr val="FFA800"/>
                </a:solidFill>
              </a:rPr>
              <a:t>+ principes/droits/	profils (F)+ principes pour les transferts vers les pays tiers (F) </a:t>
            </a:r>
            <a:r>
              <a:rPr lang="fr-FR" sz="1600" dirty="0" smtClean="0"/>
              <a:t>=&gt;prot. ad. CdE de 2000</a:t>
            </a:r>
          </a:p>
          <a:p>
            <a:r>
              <a:rPr lang="fr-FR" sz="1600" dirty="0" smtClean="0"/>
              <a:t>2012…EU--&gt;propositions 1 règlement/</a:t>
            </a:r>
            <a:r>
              <a:rPr lang="fr-FR" sz="1600" dirty="0" err="1" smtClean="0"/>
              <a:t>Dir</a:t>
            </a:r>
            <a:r>
              <a:rPr lang="fr-FR" sz="1600" dirty="0" smtClean="0"/>
              <a:t> 95+quelques renforcements</a:t>
            </a:r>
          </a:p>
          <a:p>
            <a:r>
              <a:rPr lang="fr-FR" sz="1600" dirty="0" smtClean="0"/>
              <a:t> + 1 directive secteur police adoptés début 2015?</a:t>
            </a:r>
          </a:p>
          <a:p>
            <a:r>
              <a:rPr lang="fr-FR" sz="1600" dirty="0" smtClean="0">
                <a:solidFill>
                  <a:srgbClr val="00C3FF"/>
                </a:solidFill>
              </a:rPr>
              <a:t>2014/5 déjà Big data, « objets connectés =&gt; nouveaux renforts/principes et droits?</a:t>
            </a:r>
            <a:endParaRPr lang="fr-FR" sz="1600" dirty="0">
              <a:solidFill>
                <a:srgbClr val="00C3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01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Quels principes et comment les appliquer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Développement dans le monde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>
          <a:xfrm>
            <a:off x="252413" y="172782"/>
            <a:ext cx="7920705" cy="4137283"/>
          </a:xfrm>
        </p:spPr>
        <p:txBody>
          <a:bodyPr/>
          <a:lstStyle/>
          <a:p>
            <a:pPr lvl="2">
              <a:buNone/>
            </a:pPr>
            <a:endParaRPr lang="fr-FR" dirty="0" smtClean="0"/>
          </a:p>
          <a:p>
            <a:pPr lvl="2">
              <a:buNone/>
            </a:pPr>
            <a:endParaRPr lang="fr-FR" sz="1400" dirty="0" smtClean="0">
              <a:solidFill>
                <a:srgbClr val="00C3FF"/>
              </a:solidFill>
            </a:endParaRPr>
          </a:p>
          <a:p>
            <a:pPr lvl="2">
              <a:buNone/>
            </a:pPr>
            <a:endParaRPr lang="fr-FR" sz="1400" dirty="0" smtClean="0">
              <a:solidFill>
                <a:srgbClr val="00C3FF"/>
              </a:solidFill>
            </a:endParaRPr>
          </a:p>
          <a:p>
            <a:pPr lvl="2"/>
            <a:r>
              <a:rPr lang="fr-FR" sz="1400" dirty="0" smtClean="0">
                <a:solidFill>
                  <a:srgbClr val="00C3FF"/>
                </a:solidFill>
              </a:rPr>
              <a:t>Répondre aux risques </a:t>
            </a:r>
            <a:r>
              <a:rPr lang="fr-FR" sz="1400" dirty="0" smtClean="0"/>
              <a:t>que présentent des données digitalisées/numérisées utilisées par des tiers dans </a:t>
            </a:r>
            <a:r>
              <a:rPr lang="fr-FR" sz="1400" dirty="0" smtClean="0">
                <a:solidFill>
                  <a:srgbClr val="00C3FF"/>
                </a:solidFill>
              </a:rPr>
              <a:t>Secteur Public et Secteur privé</a:t>
            </a:r>
          </a:p>
          <a:p>
            <a:pPr marL="1069200" lvl="3" indent="-205200"/>
            <a:r>
              <a:rPr lang="fr-FR" sz="1200" dirty="0" smtClean="0"/>
              <a:t>Finalité explicite et légitime de la collecte, traitement, communication à des tiers des données vis à vis de la personne concernée</a:t>
            </a:r>
          </a:p>
          <a:p>
            <a:pPr marL="1069200" lvl="3" indent="-205200"/>
            <a:r>
              <a:rPr lang="fr-FR" sz="1200" dirty="0" smtClean="0"/>
              <a:t>Proportionnalité /quantité  et durée de conservation</a:t>
            </a:r>
          </a:p>
          <a:p>
            <a:pPr marL="1069200" lvl="3" indent="-205200"/>
            <a:r>
              <a:rPr lang="fr-FR" sz="1200" dirty="0" smtClean="0"/>
              <a:t>Protection renforcée pour les données « sensibles »</a:t>
            </a:r>
          </a:p>
          <a:p>
            <a:pPr marL="1069200" lvl="3" indent="-205200"/>
            <a:r>
              <a:rPr lang="fr-FR" sz="1200" dirty="0" smtClean="0"/>
              <a:t>Sécurité</a:t>
            </a:r>
          </a:p>
          <a:p>
            <a:pPr marL="1069200" lvl="3" indent="-205200"/>
            <a:r>
              <a:rPr lang="fr-FR" sz="1200" dirty="0" smtClean="0"/>
              <a:t>Droits des personnes (information, accès, correction, suppression, contester les raisonnements/programme, s’opposer pour motifs légitimes</a:t>
            </a:r>
          </a:p>
          <a:p>
            <a:pPr marL="1069200" lvl="3" indent="-205200"/>
            <a:r>
              <a:rPr lang="fr-FR" sz="1200" dirty="0" smtClean="0"/>
              <a:t>+ Protection d’effet équivalent/transferts à l’étranger</a:t>
            </a:r>
          </a:p>
          <a:p>
            <a:pPr marL="1069200" lvl="3" indent="-205200"/>
            <a:r>
              <a:rPr lang="fr-FR" sz="1200" dirty="0" smtClean="0">
                <a:solidFill>
                  <a:srgbClr val="FF0000"/>
                </a:solidFill>
              </a:rPr>
              <a:t>Limitations « nécessaires et proportionnelles » dans une société démocratique, par loi « claire et précise » aux fins de droits d’autrui, </a:t>
            </a:r>
            <a:r>
              <a:rPr lang="fr-FR" sz="1200" b="1" dirty="0" smtClean="0">
                <a:solidFill>
                  <a:srgbClr val="FF0000"/>
                </a:solidFill>
              </a:rPr>
              <a:t>ordre public, sécurité nationale, VOIR 03 </a:t>
            </a:r>
          </a:p>
          <a:p>
            <a:pPr marL="1069200" lvl="3" indent="-25200"/>
            <a:r>
              <a:rPr lang="fr-FR" sz="1200" dirty="0" smtClean="0"/>
              <a:t>&gt; « privacy by design », « by default », organiser les contrôles internes</a:t>
            </a:r>
            <a:endParaRPr lang="fr-FR" sz="1200" dirty="0" smtClean="0">
              <a:solidFill>
                <a:srgbClr val="0000FF"/>
              </a:solidFill>
            </a:endParaRPr>
          </a:p>
          <a:p>
            <a:pPr lvl="2"/>
            <a:r>
              <a:rPr lang="fr-FR" sz="1400" dirty="0" smtClean="0">
                <a:solidFill>
                  <a:srgbClr val="0000FF"/>
                </a:solidFill>
              </a:rPr>
              <a:t> </a:t>
            </a:r>
            <a:r>
              <a:rPr lang="fr-FR" sz="1400" dirty="0" smtClean="0">
                <a:solidFill>
                  <a:srgbClr val="00C3FF"/>
                </a:solidFill>
              </a:rPr>
              <a:t>Autorité indépendante chargé du contrôle</a:t>
            </a:r>
            <a:endParaRPr lang="fr-FR" sz="1400" dirty="0" smtClean="0"/>
          </a:p>
          <a:p>
            <a:pPr marL="1069200" lvl="3"/>
            <a:r>
              <a:rPr lang="fr-FR" sz="1200" dirty="0" smtClean="0"/>
              <a:t>contrôle a priori (cas à « risques particuliers »); référentiels/procédures de labellisation</a:t>
            </a:r>
          </a:p>
          <a:p>
            <a:pPr marL="1069200" lvl="3"/>
            <a:r>
              <a:rPr lang="fr-FR" sz="1200" dirty="0" smtClean="0"/>
              <a:t>Instruction des plaintes/contrôles, sanction administratives</a:t>
            </a:r>
          </a:p>
          <a:p>
            <a:pPr marL="1069200" lvl="3"/>
            <a:r>
              <a:rPr lang="fr-FR" sz="1200" dirty="0" smtClean="0"/>
              <a:t>Suivi des évolutions techniques/Conseil, et consultations des parties</a:t>
            </a:r>
          </a:p>
          <a:p>
            <a:pPr marL="1069200" lvl="3"/>
            <a:r>
              <a:rPr lang="fr-FR" sz="1200" dirty="0" smtClean="0"/>
              <a:t>Coopération avec homologues étrangers</a:t>
            </a:r>
          </a:p>
          <a:p>
            <a:pPr lvl="2"/>
            <a:r>
              <a:rPr lang="fr-FR" sz="1400" dirty="0" smtClean="0"/>
              <a:t> </a:t>
            </a:r>
            <a:r>
              <a:rPr lang="fr-FR" sz="1400" dirty="0" smtClean="0">
                <a:solidFill>
                  <a:srgbClr val="00C3FF"/>
                </a:solidFill>
              </a:rPr>
              <a:t>Recours judiciaires/dommages matériels ou moraux </a:t>
            </a:r>
          </a:p>
          <a:p>
            <a:pPr lvl="2"/>
            <a:endParaRPr lang="fr-FR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57635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252413" y="3127351"/>
            <a:ext cx="8603238" cy="1334507"/>
          </a:xfrm>
        </p:spPr>
        <p:txBody>
          <a:bodyPr/>
          <a:lstStyle/>
          <a:p>
            <a:pPr algn="l"/>
            <a:endParaRPr lang="fr-FR" dirty="0" smtClean="0">
              <a:solidFill>
                <a:srgbClr val="008000"/>
              </a:solidFill>
            </a:endParaRPr>
          </a:p>
          <a:p>
            <a:pPr marL="0" lvl="2" indent="-180000">
              <a:lnSpc>
                <a:spcPts val="2000"/>
              </a:lnSpc>
              <a:spcBef>
                <a:spcPts val="0"/>
              </a:spcBef>
              <a:buNone/>
            </a:pPr>
            <a:r>
              <a:rPr lang="fr-FR" b="1" dirty="0" smtClean="0"/>
              <a:t>Etat des lieux nationaux, régionaux, mondiaux concernant les principes de base</a:t>
            </a:r>
            <a:endParaRPr lang="fr-FR" dirty="0" smtClean="0"/>
          </a:p>
          <a:p>
            <a:pPr marL="0" lvl="2" indent="-180000">
              <a:lnSpc>
                <a:spcPts val="2000"/>
              </a:lnSpc>
              <a:spcBef>
                <a:spcPts val="0"/>
              </a:spcBef>
              <a:buNone/>
            </a:pPr>
            <a:r>
              <a:rPr lang="fr-FR" dirty="0" smtClean="0"/>
              <a:t> </a:t>
            </a:r>
          </a:p>
          <a:p>
            <a:pPr algn="ctr"/>
            <a:endParaRPr lang="fr-FR" dirty="0" smtClean="0">
              <a:solidFill>
                <a:srgbClr val="FF00A2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1"/>
          </p:nvPr>
        </p:nvSpPr>
        <p:spPr>
          <a:xfrm>
            <a:off x="252413" y="4461858"/>
            <a:ext cx="5389562" cy="360966"/>
          </a:xfrm>
        </p:spPr>
        <p:txBody>
          <a:bodyPr/>
          <a:lstStyle/>
          <a:p>
            <a:r>
              <a:rPr lang="fr-FR" dirty="0" smtClean="0">
                <a:solidFill>
                  <a:srgbClr val="00C3FF"/>
                </a:solidFill>
              </a:rPr>
              <a:t>Marche vers une régulation mondiale des libertés numériques - état des lieux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02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046878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02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252413" y="442579"/>
            <a:ext cx="7644236" cy="462093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Développement dans le monde des législations consacrant les principes: accélération depuis 2000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état des lieux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252413" y="1105804"/>
            <a:ext cx="8668526" cy="3219450"/>
          </a:xfrm>
        </p:spPr>
        <p:txBody>
          <a:bodyPr/>
          <a:lstStyle/>
          <a:p>
            <a:r>
              <a:rPr lang="fr-FR" dirty="0" smtClean="0">
                <a:solidFill>
                  <a:srgbClr val="00C3FF"/>
                </a:solidFill>
              </a:rPr>
              <a:t>Afrique:	12 Etats + 2 sans Autorité de Contrôle (AC) + 3 avec projet ,  </a:t>
            </a:r>
          </a:p>
          <a:p>
            <a:r>
              <a:rPr lang="fr-FR" dirty="0" smtClean="0">
                <a:solidFill>
                  <a:srgbClr val="00C3FF"/>
                </a:solidFill>
              </a:rPr>
              <a:t>texte CEDEAO (15 Etats),une loi modèle SADC,conv.</a:t>
            </a:r>
            <a:r>
              <a:rPr lang="fr-FR" b="1" dirty="0" smtClean="0">
                <a:solidFill>
                  <a:srgbClr val="00C3FF"/>
                </a:solidFill>
              </a:rPr>
              <a:t>UA adopt. le 24 juin 2014</a:t>
            </a:r>
          </a:p>
          <a:p>
            <a:r>
              <a:rPr lang="fr-FR" dirty="0" smtClean="0">
                <a:solidFill>
                  <a:srgbClr val="FF00A2"/>
                </a:solidFill>
              </a:rPr>
              <a:t>Amérique (N, S, Caraïbes</a:t>
            </a:r>
            <a:r>
              <a:rPr lang="fr-FR" dirty="0" smtClean="0">
                <a:solidFill>
                  <a:srgbClr val="FFA800"/>
                </a:solidFill>
              </a:rPr>
              <a:t>)</a:t>
            </a:r>
          </a:p>
          <a:p>
            <a:r>
              <a:rPr lang="fr-FR" dirty="0" smtClean="0">
                <a:solidFill>
                  <a:srgbClr val="FFA800"/>
                </a:solidFill>
              </a:rPr>
              <a:t>		</a:t>
            </a:r>
            <a:r>
              <a:rPr lang="fr-FR" dirty="0" smtClean="0">
                <a:solidFill>
                  <a:srgbClr val="FF3787"/>
                </a:solidFill>
              </a:rPr>
              <a:t>7 Etats + 2 sans AC + </a:t>
            </a:r>
            <a:r>
              <a:rPr lang="fr-FR" dirty="0" smtClean="0"/>
              <a:t>1 projet au Brésil </a:t>
            </a:r>
            <a:r>
              <a:rPr lang="fr-FR" dirty="0" smtClean="0">
                <a:solidFill>
                  <a:srgbClr val="FF3787"/>
                </a:solidFill>
              </a:rPr>
              <a:t>+ loi modèle Org. Etats d’Amérique 	</a:t>
            </a:r>
          </a:p>
          <a:p>
            <a:r>
              <a:rPr lang="fr-FR" dirty="0" smtClean="0">
                <a:solidFill>
                  <a:srgbClr val="FFA800"/>
                </a:solidFill>
              </a:rPr>
              <a:t>			</a:t>
            </a:r>
            <a:r>
              <a:rPr lang="fr-FR" dirty="0" smtClean="0"/>
              <a:t>OBAMA 2012 annonce “Consumer Privacy Bill of Right »: rien 			             encore, les associations et autres « pro » FIP très déçus</a:t>
            </a:r>
          </a:p>
          <a:p>
            <a:r>
              <a:rPr lang="fr-FR" dirty="0" smtClean="0">
                <a:solidFill>
                  <a:srgbClr val="AAD214"/>
                </a:solidFill>
              </a:rPr>
              <a:t>Asie: 	4 Etats + 2 « SAR » (Hong Kong et Macao)+3 sans AC dtJapon + 1 secteur 			privé seul (Inde). </a:t>
            </a:r>
            <a:r>
              <a:rPr lang="fr-FR" dirty="0" smtClean="0">
                <a:solidFill>
                  <a:srgbClr val="FF6600"/>
                </a:solidFill>
              </a:rPr>
              <a:t>APEC/UE </a:t>
            </a:r>
            <a:r>
              <a:rPr lang="fr-FR" dirty="0" smtClean="0">
                <a:solidFill>
                  <a:srgbClr val="AAD214"/>
                </a:solidFill>
              </a:rPr>
              <a:t>technique label d’entreprises, </a:t>
            </a:r>
            <a:r>
              <a:rPr lang="fr-FR" dirty="0" smtClean="0">
                <a:solidFill>
                  <a:srgbClr val="FF6600"/>
                </a:solidFill>
              </a:rPr>
              <a:t>ASEAN</a:t>
            </a:r>
            <a:r>
              <a:rPr lang="fr-FR" dirty="0" smtClean="0">
                <a:solidFill>
                  <a:srgbClr val="AAD214"/>
                </a:solidFill>
              </a:rPr>
              <a:t> vers 			harmonisation? </a:t>
            </a:r>
            <a:r>
              <a:rPr lang="fr-FR" dirty="0" smtClean="0"/>
              <a:t>Chine: mouvements divers</a:t>
            </a:r>
          </a:p>
          <a:p>
            <a:r>
              <a:rPr lang="fr-FR" dirty="0" smtClean="0">
                <a:solidFill>
                  <a:srgbClr val="FFA800"/>
                </a:solidFill>
              </a:rPr>
              <a:t>Europe Convention 108 du Conseil de l’Europe </a:t>
            </a:r>
          </a:p>
          <a:p>
            <a:r>
              <a:rPr lang="fr-FR" dirty="0" smtClean="0">
                <a:solidFill>
                  <a:srgbClr val="FFA800"/>
                </a:solidFill>
              </a:rPr>
              <a:t>	 	45 Etats sur 47 (dont 28 </a:t>
            </a:r>
            <a:r>
              <a:rPr lang="fr-FR" dirty="0" smtClean="0">
                <a:solidFill>
                  <a:srgbClr val="008000"/>
                </a:solidFill>
              </a:rPr>
              <a:t>UE</a:t>
            </a:r>
            <a:r>
              <a:rPr lang="fr-FR" dirty="0" smtClean="0">
                <a:solidFill>
                  <a:srgbClr val="FFA800"/>
                </a:solidFill>
              </a:rPr>
              <a:t>,3 EEA,14 autres) + 1 projet+ non CdE Uruguay, examen Maroc. MODERNISATION CONVENTION en cours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Moyen Orient : 1 Etat + 2 que pour secteur privé </a:t>
            </a:r>
          </a:p>
          <a:p>
            <a:r>
              <a:rPr lang="fr-FR" dirty="0" smtClean="0"/>
              <a:t>Total: 69 Etats + 2 « SAR » + 7 sans AC + 2 que secteur privé + 5 avec projets </a:t>
            </a:r>
          </a:p>
          <a:p>
            <a:endParaRPr lang="fr-FR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252413" y="3015043"/>
            <a:ext cx="8603238" cy="1446815"/>
          </a:xfrm>
        </p:spPr>
        <p:txBody>
          <a:bodyPr/>
          <a:lstStyle/>
          <a:p>
            <a:pPr algn="l"/>
            <a:endParaRPr lang="fr-FR" dirty="0" smtClean="0">
              <a:solidFill>
                <a:srgbClr val="008000"/>
              </a:solidFill>
            </a:endParaRPr>
          </a:p>
          <a:p>
            <a:pPr marL="0" lvl="2" indent="-180000">
              <a:lnSpc>
                <a:spcPts val="2000"/>
              </a:lnSpc>
              <a:spcBef>
                <a:spcPts val="0"/>
              </a:spcBef>
              <a:buNone/>
            </a:pPr>
            <a:r>
              <a:rPr lang="fr-FR" b="1" dirty="0" smtClean="0"/>
              <a:t>8 Septembre 2014:  Etat des réponses apportées aux révélations d’Edward Snowden depuis mai 2013 : </a:t>
            </a:r>
            <a:r>
              <a:rPr lang="fr-FR" b="1" dirty="0" smtClean="0">
                <a:solidFill>
                  <a:srgbClr val="FF6600"/>
                </a:solidFill>
              </a:rPr>
              <a:t>écoute/collecte de données de masse mondialement (copies fichiers entreprises privées, pénétration de serveurs, câbles sous marins, satellites, protocoles crypto pervertis…) </a:t>
            </a:r>
            <a:endParaRPr lang="fr-FR" dirty="0" smtClean="0">
              <a:solidFill>
                <a:srgbClr val="FF6600"/>
              </a:solidFill>
            </a:endParaRPr>
          </a:p>
          <a:p>
            <a:pPr marL="0" lvl="2" indent="-180000">
              <a:lnSpc>
                <a:spcPts val="2000"/>
              </a:lnSpc>
              <a:spcBef>
                <a:spcPts val="0"/>
              </a:spcBef>
              <a:buNone/>
            </a:pPr>
            <a:r>
              <a:rPr lang="fr-FR" dirty="0" smtClean="0"/>
              <a:t> </a:t>
            </a:r>
          </a:p>
          <a:p>
            <a:pPr algn="ctr"/>
            <a:endParaRPr lang="fr-FR" dirty="0" smtClean="0">
              <a:solidFill>
                <a:srgbClr val="FF00A2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03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046878"/>
      </p:ext>
    </p:extLst>
  </p:cSld>
  <p:clrMapOvr>
    <a:masterClrMapping/>
  </p:clrMapOvr>
  <p:transition xmlns:p14="http://schemas.microsoft.com/office/powerpoint/2010/main" advTm="2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03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Rapports nationaux, régionaux et mondiaux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Etat des lieux suites revelations 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252413" y="1090613"/>
            <a:ext cx="8668526" cy="3219450"/>
          </a:xfrm>
        </p:spPr>
        <p:txBody>
          <a:bodyPr/>
          <a:lstStyle/>
          <a:p>
            <a:pPr marL="0" lvl="2" indent="0">
              <a:lnSpc>
                <a:spcPts val="2200"/>
              </a:lnSpc>
              <a:buClrTx/>
              <a:buSzTx/>
              <a:buNone/>
            </a:pPr>
            <a:r>
              <a:rPr lang="fr-FR" dirty="0" smtClean="0"/>
              <a:t>-</a:t>
            </a:r>
            <a:r>
              <a:rPr lang="fr-FR" b="1" dirty="0" smtClean="0">
                <a:solidFill>
                  <a:srgbClr val="FFA800"/>
                </a:solidFill>
              </a:rPr>
              <a:t>&gt; </a:t>
            </a:r>
            <a:r>
              <a:rPr lang="fr-FR" b="1" dirty="0" smtClean="0">
                <a:solidFill>
                  <a:schemeClr val="tx1"/>
                </a:solidFill>
              </a:rPr>
              <a:t>USA</a:t>
            </a:r>
            <a:r>
              <a:rPr lang="fr-FR" b="1" dirty="0" smtClean="0">
                <a:solidFill>
                  <a:srgbClr val="FFA800"/>
                </a:solidFill>
              </a:rPr>
              <a:t> Rapport en Janvier 2013 du comité d’experts établi par Obama et</a:t>
            </a:r>
          </a:p>
          <a:p>
            <a:pPr marL="0" lvl="2" indent="0">
              <a:lnSpc>
                <a:spcPts val="2200"/>
              </a:lnSpc>
              <a:buClrTx/>
              <a:buSzTx/>
              <a:buNone/>
            </a:pPr>
            <a:r>
              <a:rPr lang="fr-FR" b="1" dirty="0" smtClean="0">
                <a:solidFill>
                  <a:srgbClr val="FFA800"/>
                </a:solidFill>
              </a:rPr>
              <a:t> ses déclarations</a:t>
            </a:r>
          </a:p>
          <a:p>
            <a:r>
              <a:rPr lang="fr-FR" dirty="0" smtClean="0"/>
              <a:t>	- </a:t>
            </a:r>
            <a:r>
              <a:rPr lang="fr-FR" sz="1600" dirty="0" smtClean="0"/>
              <a:t>Revoir FISA et Patriot Act:</a:t>
            </a:r>
          </a:p>
          <a:p>
            <a:r>
              <a:rPr lang="fr-FR" sz="1600" dirty="0" smtClean="0"/>
              <a:t>		- Adjoindre personnalités indépendantes ,+ renforcer des pouvoirs de la court </a:t>
            </a:r>
          </a:p>
          <a:p>
            <a:r>
              <a:rPr lang="fr-FR" sz="1600" dirty="0" smtClean="0"/>
              <a:t>		spéciale + transparence</a:t>
            </a:r>
          </a:p>
          <a:p>
            <a:r>
              <a:rPr lang="fr-FR" sz="1600" dirty="0" smtClean="0"/>
              <a:t>		-  Protéger les non nationaux comme les nationaux, </a:t>
            </a:r>
          </a:p>
          <a:p>
            <a:r>
              <a:rPr lang="fr-FR" sz="1600" dirty="0" smtClean="0"/>
              <a:t>	-&gt; </a:t>
            </a:r>
            <a:r>
              <a:rPr lang="fr-FR" sz="1600" dirty="0" smtClean="0">
                <a:solidFill>
                  <a:srgbClr val="FFA800"/>
                </a:solidFill>
              </a:rPr>
              <a:t>Proposition de loi du sénateur LEHARY « US Freedom Act », avec 18 000 signatures. Enjeux: </a:t>
            </a:r>
            <a:r>
              <a:rPr lang="fr-FR" sz="1600" dirty="0" smtClean="0">
                <a:solidFill>
                  <a:srgbClr val="FF0000"/>
                </a:solidFill>
              </a:rPr>
              <a:t>son adoption avant élections de novembre</a:t>
            </a:r>
            <a:r>
              <a:rPr lang="fr-FR" sz="1600" dirty="0" smtClean="0"/>
              <a:t>?</a:t>
            </a:r>
          </a:p>
          <a:p>
            <a:endParaRPr lang="fr-FR" sz="1600" dirty="0" smtClean="0"/>
          </a:p>
          <a:p>
            <a:r>
              <a:rPr lang="fr-FR" sz="1600" dirty="0" smtClean="0">
                <a:solidFill>
                  <a:srgbClr val="FF0000"/>
                </a:solidFill>
              </a:rPr>
              <a:t>Quid de la protection des non nationaux ou qu’ils soient ? Oui selon le discours  n de</a:t>
            </a:r>
          </a:p>
          <a:p>
            <a:r>
              <a:rPr lang="fr-FR" sz="1600" dirty="0" smtClean="0">
                <a:solidFill>
                  <a:srgbClr val="FF0000"/>
                </a:solidFill>
              </a:rPr>
              <a:t> Obama le 17 janvier 2014, mais pas de texte public précis sur le sujet</a:t>
            </a:r>
          </a:p>
          <a:p>
            <a:endParaRPr lang="en-GB" b="1" dirty="0" smtClean="0">
              <a:solidFill>
                <a:srgbClr val="FFA800"/>
              </a:solidFill>
            </a:endParaRPr>
          </a:p>
          <a:p>
            <a:endParaRPr lang="en-GB" b="1" dirty="0" smtClean="0">
              <a:solidFill>
                <a:srgbClr val="FFA800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Gotham HTF"/>
        <a:ea typeface=""/>
        <a:cs typeface=""/>
      </a:majorFont>
      <a:minorFont>
        <a:latin typeface="Gotham HTF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3244</TotalTime>
  <Words>429</Words>
  <Application>Microsoft Macintosh PowerPoint</Application>
  <PresentationFormat>Présentation à l'écran (16:9)</PresentationFormat>
  <Paragraphs>133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        Libertés numériques marche vers Une régulation mondiale pour garantir  les droits et libertés de tous </vt:lpstr>
      <vt:lpstr>01</vt:lpstr>
      <vt:lpstr> 01</vt:lpstr>
      <vt:lpstr>Présentation PowerPoint</vt:lpstr>
      <vt:lpstr>01</vt:lpstr>
      <vt:lpstr> 02</vt:lpstr>
      <vt:lpstr>02</vt:lpstr>
      <vt:lpstr>03</vt:lpstr>
      <vt:lpstr>03</vt:lpstr>
      <vt:lpstr>03</vt:lpstr>
      <vt:lpstr>03</vt:lpstr>
      <vt:lpstr>03</vt:lpstr>
      <vt:lpstr>03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Securing Sport 2013</dc:title>
  <dc:creator>ICSS</dc:creator>
  <cp:lastModifiedBy>Synlab Ordinateur 2</cp:lastModifiedBy>
  <cp:revision>179</cp:revision>
  <cp:lastPrinted>2013-08-28T09:34:46Z</cp:lastPrinted>
  <dcterms:created xsi:type="dcterms:W3CDTF">2014-09-08T06:02:04Z</dcterms:created>
  <dcterms:modified xsi:type="dcterms:W3CDTF">2014-09-08T13:55:14Z</dcterms:modified>
</cp:coreProperties>
</file>