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8" r:id="rId2"/>
    <p:sldId id="299" r:id="rId3"/>
    <p:sldId id="300" r:id="rId4"/>
    <p:sldId id="304" r:id="rId5"/>
    <p:sldId id="305" r:id="rId6"/>
    <p:sldId id="306" r:id="rId7"/>
    <p:sldId id="307" r:id="rId8"/>
    <p:sldId id="308" r:id="rId9"/>
    <p:sldId id="310" r:id="rId10"/>
    <p:sldId id="314" r:id="rId11"/>
    <p:sldId id="311" r:id="rId12"/>
    <p:sldId id="309" r:id="rId13"/>
    <p:sldId id="301" r:id="rId14"/>
    <p:sldId id="315" r:id="rId15"/>
  </p:sldIdLst>
  <p:sldSz cx="9144000" cy="5143500" type="screen16x9"/>
  <p:notesSz cx="6794500" cy="10007600"/>
  <p:defaultTextStyle>
    <a:defPPr>
      <a:defRPr lang="fr-FR"/>
    </a:defPPr>
    <a:lvl1pPr marL="0" algn="l" defTabSz="408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5" algn="l" defTabSz="408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0" algn="l" defTabSz="408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95" algn="l" defTabSz="408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0" algn="l" defTabSz="408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25" algn="l" defTabSz="408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990" algn="l" defTabSz="408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55" algn="l" defTabSz="408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20" algn="l" defTabSz="408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00"/>
    <a:srgbClr val="FFA800"/>
    <a:srgbClr val="00C3FF"/>
    <a:srgbClr val="FF00A2"/>
    <a:srgbClr val="AAD214"/>
    <a:srgbClr val="009FFF"/>
    <a:srgbClr val="851D47"/>
    <a:srgbClr val="F8F8F8"/>
    <a:srgbClr val="FF3787"/>
    <a:srgbClr val="FCC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2" autoAdjust="0"/>
    <p:restoredTop sz="94629" autoAdjust="0"/>
  </p:normalViewPr>
  <p:slideViewPr>
    <p:cSldViewPr snapToGrid="0" snapToObjects="1">
      <p:cViewPr>
        <p:scale>
          <a:sx n="147" d="100"/>
          <a:sy n="147" d="100"/>
        </p:scale>
        <p:origin x="-72" y="-72"/>
      </p:cViewPr>
      <p:guideLst>
        <p:guide orient="horz" pos="1620"/>
        <p:guide pos="8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 varScale="1">
        <p:scale>
          <a:sx n="154" d="100"/>
          <a:sy n="154" d="100"/>
        </p:scale>
        <p:origin x="-6840" y="-112"/>
      </p:cViewPr>
      <p:guideLst>
        <p:guide orient="horz" pos="3152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F9C5D-66EB-7B4B-85B2-33D5A125EB99}" type="datetimeFigureOut">
              <a:rPr lang="fr-FR" smtClean="0"/>
              <a:pPr/>
              <a:t>05/09/2014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1913" y="750888"/>
            <a:ext cx="6670675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53610"/>
            <a:ext cx="5435600" cy="450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5483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505483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3D5B-F70F-6B4B-8BB1-1AC9CC2CDE1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08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2014_shadow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5" t="59824" b="18108"/>
          <a:stretch/>
        </p:blipFill>
        <p:spPr>
          <a:xfrm>
            <a:off x="4190234" y="3075517"/>
            <a:ext cx="4953765" cy="1134534"/>
          </a:xfrm>
          <a:prstGeom prst="rect">
            <a:avLst/>
          </a:prstGeom>
        </p:spPr>
      </p:pic>
      <p:pic>
        <p:nvPicPr>
          <p:cNvPr id="6" name="Image 5" descr="convergences_eclat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t="34832"/>
          <a:stretch/>
        </p:blipFill>
        <p:spPr>
          <a:xfrm>
            <a:off x="5048250" y="1790700"/>
            <a:ext cx="4095750" cy="335029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3079750" y="349250"/>
            <a:ext cx="4508500" cy="2305050"/>
          </a:xfrm>
          <a:prstGeom prst="rect">
            <a:avLst/>
          </a:prstGeom>
          <a:effectLst/>
        </p:spPr>
        <p:txBody>
          <a:bodyPr vert="horz" lIns="0" tIns="0" rIns="0" bIns="0" anchor="b"/>
          <a:lstStyle>
            <a:lvl1pPr algn="r">
              <a:lnSpc>
                <a:spcPts val="3400"/>
              </a:lnSpc>
              <a:defRPr sz="3600" b="1" i="0" cap="all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079750" y="2870200"/>
            <a:ext cx="4508500" cy="984250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-180000" algn="r">
              <a:lnSpc>
                <a:spcPts val="2000"/>
              </a:lnSpc>
              <a:spcBef>
                <a:spcPts val="0"/>
              </a:spcBef>
              <a:buFontTx/>
              <a:buNone/>
              <a:defRPr sz="22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VAG Rounded Thin"/>
                <a:cs typeface="VAG Rounded Thin"/>
              </a:defRPr>
            </a:lvl2pPr>
          </a:lstStyle>
          <a:p>
            <a:pPr lvl="0"/>
            <a:r>
              <a:rPr lang="fr-FR" dirty="0" err="1" smtClean="0"/>
              <a:t>Author</a:t>
            </a:r>
            <a:r>
              <a:rPr lang="fr-FR" dirty="0" smtClean="0"/>
              <a:t> and Society</a:t>
            </a:r>
          </a:p>
        </p:txBody>
      </p:sp>
      <p:sp>
        <p:nvSpPr>
          <p:cNvPr id="4" name="Forme libre 3"/>
          <p:cNvSpPr/>
          <p:nvPr userDrawn="1"/>
        </p:nvSpPr>
        <p:spPr>
          <a:xfrm>
            <a:off x="-12700" y="3765550"/>
            <a:ext cx="8769350" cy="1377950"/>
          </a:xfrm>
          <a:custGeom>
            <a:avLst/>
            <a:gdLst>
              <a:gd name="connsiteX0" fmla="*/ 0 w 8769350"/>
              <a:gd name="connsiteY0" fmla="*/ 933450 h 1377950"/>
              <a:gd name="connsiteX1" fmla="*/ 8477250 w 8769350"/>
              <a:gd name="connsiteY1" fmla="*/ 0 h 1377950"/>
              <a:gd name="connsiteX2" fmla="*/ 8769350 w 8769350"/>
              <a:gd name="connsiteY2" fmla="*/ 1377950 h 1377950"/>
              <a:gd name="connsiteX3" fmla="*/ 6350 w 8769350"/>
              <a:gd name="connsiteY3" fmla="*/ 1377950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9350" h="1377950">
                <a:moveTo>
                  <a:pt x="0" y="933450"/>
                </a:moveTo>
                <a:lnTo>
                  <a:pt x="8477250" y="0"/>
                </a:lnTo>
                <a:lnTo>
                  <a:pt x="8769350" y="1377950"/>
                </a:lnTo>
                <a:lnTo>
                  <a:pt x="6350" y="137795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logo-forum_convergences_droite_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83" y="4210050"/>
            <a:ext cx="2502214" cy="612338"/>
          </a:xfrm>
          <a:prstGeom prst="rect">
            <a:avLst/>
          </a:prstGeom>
        </p:spPr>
      </p:pic>
      <p:pic>
        <p:nvPicPr>
          <p:cNvPr id="2" name="Image 1" descr="c2014_shape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4" r="67025" b="11273"/>
          <a:stretch/>
        </p:blipFill>
        <p:spPr>
          <a:xfrm>
            <a:off x="0" y="1615510"/>
            <a:ext cx="3015241" cy="2945931"/>
          </a:xfrm>
          <a:prstGeom prst="rect">
            <a:avLst/>
          </a:prstGeom>
        </p:spPr>
      </p:pic>
      <p:pic>
        <p:nvPicPr>
          <p:cNvPr id="7" name="Image 6" descr="c2014_shape2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7" b="74289"/>
          <a:stretch/>
        </p:blipFill>
        <p:spPr>
          <a:xfrm>
            <a:off x="0" y="0"/>
            <a:ext cx="4803651" cy="1321781"/>
          </a:xfrm>
          <a:prstGeom prst="rect">
            <a:avLst/>
          </a:prstGeom>
        </p:spPr>
      </p:pic>
      <p:pic>
        <p:nvPicPr>
          <p:cNvPr id="9" name="Image 8" descr="c2014_shape3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0" r="60317" b="85044"/>
          <a:stretch/>
        </p:blipFill>
        <p:spPr>
          <a:xfrm>
            <a:off x="1926644" y="0"/>
            <a:ext cx="1702013" cy="768879"/>
          </a:xfrm>
          <a:prstGeom prst="rect">
            <a:avLst/>
          </a:prstGeom>
        </p:spPr>
      </p:pic>
      <p:pic>
        <p:nvPicPr>
          <p:cNvPr id="10" name="Image 9" descr="c2014_shape4.png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4" r="12791" b="89245"/>
          <a:stretch/>
        </p:blipFill>
        <p:spPr>
          <a:xfrm>
            <a:off x="6134158" y="0"/>
            <a:ext cx="1840248" cy="552902"/>
          </a:xfrm>
          <a:prstGeom prst="rect">
            <a:avLst/>
          </a:prstGeom>
        </p:spPr>
      </p:pic>
      <p:pic>
        <p:nvPicPr>
          <p:cNvPr id="12" name="Image 11" descr="c2014_shape5.pn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6" b="83028"/>
          <a:stretch/>
        </p:blipFill>
        <p:spPr>
          <a:xfrm>
            <a:off x="6851250" y="0"/>
            <a:ext cx="2292750" cy="872548"/>
          </a:xfrm>
          <a:prstGeom prst="rect">
            <a:avLst/>
          </a:prstGeom>
        </p:spPr>
      </p:pic>
      <p:pic>
        <p:nvPicPr>
          <p:cNvPr id="13" name="Image 12" descr="c2014_shape6.pn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5" t="16972" b="74289"/>
          <a:stretch/>
        </p:blipFill>
        <p:spPr>
          <a:xfrm>
            <a:off x="7870730" y="872548"/>
            <a:ext cx="1273270" cy="4492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8" grpId="0" build="p">
        <p:tmplLst>
          <p:tmpl lvl="1">
            <p:tnLst>
              <p:par>
                <p:cTn xmlns:p14="http://schemas.microsoft.com/office/powerpoint/2010/main"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jau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2014_shape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4" r="67025" b="11273"/>
          <a:stretch/>
        </p:blipFill>
        <p:spPr>
          <a:xfrm>
            <a:off x="0" y="1615510"/>
            <a:ext cx="3015241" cy="2945931"/>
          </a:xfrm>
          <a:prstGeom prst="rect">
            <a:avLst/>
          </a:prstGeom>
        </p:spPr>
      </p:pic>
      <p:pic>
        <p:nvPicPr>
          <p:cNvPr id="10" name="Image 9" descr="c2014_shape2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7" b="74289"/>
          <a:stretch/>
        </p:blipFill>
        <p:spPr>
          <a:xfrm>
            <a:off x="0" y="0"/>
            <a:ext cx="4803651" cy="1321781"/>
          </a:xfrm>
          <a:prstGeom prst="rect">
            <a:avLst/>
          </a:prstGeom>
        </p:spPr>
      </p:pic>
      <p:pic>
        <p:nvPicPr>
          <p:cNvPr id="12" name="Image 11" descr="c2014_shape3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0" r="60317" b="85044"/>
          <a:stretch/>
        </p:blipFill>
        <p:spPr>
          <a:xfrm>
            <a:off x="1926644" y="0"/>
            <a:ext cx="1702013" cy="768879"/>
          </a:xfrm>
          <a:prstGeom prst="rect">
            <a:avLst/>
          </a:prstGeom>
        </p:spPr>
      </p:pic>
      <p:pic>
        <p:nvPicPr>
          <p:cNvPr id="13" name="Image 12" descr="c2014_shape4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4" r="12791" b="89245"/>
          <a:stretch/>
        </p:blipFill>
        <p:spPr>
          <a:xfrm>
            <a:off x="6134158" y="0"/>
            <a:ext cx="1840248" cy="552902"/>
          </a:xfrm>
          <a:prstGeom prst="rect">
            <a:avLst/>
          </a:prstGeom>
        </p:spPr>
      </p:pic>
      <p:pic>
        <p:nvPicPr>
          <p:cNvPr id="14" name="Image 13" descr="c2014_shape5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6" b="83028"/>
          <a:stretch/>
        </p:blipFill>
        <p:spPr>
          <a:xfrm>
            <a:off x="6851250" y="0"/>
            <a:ext cx="2292750" cy="872548"/>
          </a:xfrm>
          <a:prstGeom prst="rect">
            <a:avLst/>
          </a:prstGeom>
        </p:spPr>
      </p:pic>
      <p:pic>
        <p:nvPicPr>
          <p:cNvPr id="15" name="Image 14" descr="c2014_shape6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5" t="16972" b="74289"/>
          <a:stretch/>
        </p:blipFill>
        <p:spPr>
          <a:xfrm>
            <a:off x="7870730" y="872548"/>
            <a:ext cx="1273270" cy="449233"/>
          </a:xfrm>
          <a:prstGeom prst="rect">
            <a:avLst/>
          </a:prstGeom>
        </p:spPr>
      </p:pic>
      <p:pic>
        <p:nvPicPr>
          <p:cNvPr id="1028" name="Picture 4" descr="C:\Users\Ahmed.Issad\Desktop\ptt convergences\convergences_template_speaker.png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2"/>
          <a:stretch/>
        </p:blipFill>
        <p:spPr bwMode="auto">
          <a:xfrm>
            <a:off x="0" y="1790700"/>
            <a:ext cx="9144000" cy="33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convergences_eclat.pn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t="34832"/>
          <a:stretch/>
        </p:blipFill>
        <p:spPr>
          <a:xfrm>
            <a:off x="5048250" y="1790700"/>
            <a:ext cx="4095750" cy="335029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3477608"/>
            <a:ext cx="7353451" cy="984250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-180000" algn="r">
              <a:lnSpc>
                <a:spcPts val="2000"/>
              </a:lnSpc>
              <a:spcBef>
                <a:spcPts val="0"/>
              </a:spcBef>
              <a:buFontTx/>
              <a:buNone/>
              <a:defRPr sz="2800" b="1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VAG Rounded Thin"/>
                <a:cs typeface="VAG Rounded Thin"/>
              </a:defRPr>
            </a:lvl2pPr>
          </a:lstStyle>
          <a:p>
            <a:pPr lvl="0"/>
            <a:r>
              <a:rPr lang="fr-FR" dirty="0" smtClean="0"/>
              <a:t>Section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pic>
        <p:nvPicPr>
          <p:cNvPr id="5" name="Image 4" descr="logo-forum_convergences_droite_gb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83" y="4210050"/>
            <a:ext cx="2502214" cy="612338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3" y="4461857"/>
            <a:ext cx="5389562" cy="3609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280"/>
              </a:lnSpc>
              <a:buNone/>
              <a:defRPr sz="1400" cap="all">
                <a:solidFill>
                  <a:srgbClr val="FFA8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3079750" y="2047464"/>
            <a:ext cx="4508500" cy="1366217"/>
          </a:xfrm>
          <a:prstGeom prst="rect">
            <a:avLst/>
          </a:prstGeom>
          <a:effectLst/>
        </p:spPr>
        <p:txBody>
          <a:bodyPr vert="horz" lIns="0" tIns="0" rIns="0" bIns="0" anchor="b"/>
          <a:lstStyle>
            <a:lvl1pPr algn="r">
              <a:lnSpc>
                <a:spcPts val="3400"/>
              </a:lnSpc>
              <a:defRPr sz="7200" b="1" i="0" cap="none" spc="-300">
                <a:solidFill>
                  <a:srgbClr val="FFA800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fr-FR" dirty="0" smtClean="0"/>
              <a:t>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277749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xmlns:p14="http://schemas.microsoft.com/office/powerpoint/2010/main"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jaun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2014_bg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pic>
        <p:nvPicPr>
          <p:cNvPr id="6" name="Image 5" descr="convergences_eclat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t="34832"/>
          <a:stretch/>
        </p:blipFill>
        <p:spPr>
          <a:xfrm>
            <a:off x="5048250" y="1790700"/>
            <a:ext cx="4095750" cy="335029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7290678" y="0"/>
            <a:ext cx="1630261" cy="1304317"/>
          </a:xfrm>
          <a:prstGeom prst="rect">
            <a:avLst/>
          </a:prstGeom>
          <a:effectLst/>
        </p:spPr>
        <p:txBody>
          <a:bodyPr vert="horz" lIns="0" tIns="0" rIns="0" bIns="0" anchor="b"/>
          <a:lstStyle>
            <a:lvl1pPr algn="r">
              <a:lnSpc>
                <a:spcPts val="3400"/>
              </a:lnSpc>
              <a:defRPr sz="7200" b="0" i="0" cap="none" spc="-300">
                <a:solidFill>
                  <a:schemeClr val="bg1">
                    <a:alpha val="18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442579"/>
            <a:ext cx="7354617" cy="462093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-180000" algn="l">
              <a:lnSpc>
                <a:spcPts val="2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FFA800"/>
                </a:solidFill>
                <a:effectLst/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VAG Rounded Thin"/>
                <a:cs typeface="VAG Rounded Thin"/>
              </a:defRPr>
            </a:lvl2pPr>
          </a:lstStyle>
          <a:p>
            <a:pPr lvl="0"/>
            <a:r>
              <a:rPr lang="fr-FR" dirty="0" smtClean="0"/>
              <a:t>Titre de </a:t>
            </a:r>
            <a:r>
              <a:rPr lang="fr-FR" dirty="0" err="1" smtClean="0"/>
              <a:t>slide</a:t>
            </a:r>
            <a:endParaRPr lang="fr-FR" dirty="0" smtClean="0"/>
          </a:p>
        </p:txBody>
      </p:sp>
      <p:pic>
        <p:nvPicPr>
          <p:cNvPr id="5" name="Image 4" descr="logo-forum_convergences_droite_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83" y="4210050"/>
            <a:ext cx="2502214" cy="612338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 rot="4745109">
            <a:off x="5484824" y="2338337"/>
            <a:ext cx="5326400" cy="682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Section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252413" y="1090613"/>
            <a:ext cx="7354887" cy="32194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0" i="0">
                <a:latin typeface="Arial"/>
                <a:cs typeface="Arial"/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Arial"/>
                <a:cs typeface="Arial"/>
              </a:defRPr>
            </a:lvl2pPr>
            <a:lvl3pPr marL="720000" indent="-180000">
              <a:spcBef>
                <a:spcPts val="0"/>
              </a:spcBef>
              <a:buClr>
                <a:srgbClr val="FFA800"/>
              </a:buClr>
              <a:buSzPct val="75000"/>
              <a:buFont typeface="Lucida Grande"/>
              <a:buChar char="➤"/>
              <a:defRPr sz="1600">
                <a:solidFill>
                  <a:srgbClr val="FFA80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fr-FR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3" y="4461857"/>
            <a:ext cx="5389562" cy="3609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280"/>
              </a:lnSpc>
              <a:buNone/>
              <a:defRPr sz="1400" cap="all">
                <a:solidFill>
                  <a:srgbClr val="FFA8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0427033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e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2014_shape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4" r="67025" b="11273"/>
          <a:stretch/>
        </p:blipFill>
        <p:spPr>
          <a:xfrm>
            <a:off x="0" y="1615510"/>
            <a:ext cx="3015241" cy="2945931"/>
          </a:xfrm>
          <a:prstGeom prst="rect">
            <a:avLst/>
          </a:prstGeom>
        </p:spPr>
      </p:pic>
      <p:pic>
        <p:nvPicPr>
          <p:cNvPr id="10" name="Image 9" descr="c2014_shape2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7" b="74289"/>
          <a:stretch/>
        </p:blipFill>
        <p:spPr>
          <a:xfrm>
            <a:off x="0" y="0"/>
            <a:ext cx="4803651" cy="1321781"/>
          </a:xfrm>
          <a:prstGeom prst="rect">
            <a:avLst/>
          </a:prstGeom>
        </p:spPr>
      </p:pic>
      <p:pic>
        <p:nvPicPr>
          <p:cNvPr id="12" name="Image 11" descr="c2014_shape3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0" r="60317" b="85044"/>
          <a:stretch/>
        </p:blipFill>
        <p:spPr>
          <a:xfrm>
            <a:off x="1926644" y="0"/>
            <a:ext cx="1702013" cy="768879"/>
          </a:xfrm>
          <a:prstGeom prst="rect">
            <a:avLst/>
          </a:prstGeom>
        </p:spPr>
      </p:pic>
      <p:pic>
        <p:nvPicPr>
          <p:cNvPr id="13" name="Image 12" descr="c2014_shape4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4" r="12791" b="89245"/>
          <a:stretch/>
        </p:blipFill>
        <p:spPr>
          <a:xfrm>
            <a:off x="6134158" y="0"/>
            <a:ext cx="1840248" cy="552902"/>
          </a:xfrm>
          <a:prstGeom prst="rect">
            <a:avLst/>
          </a:prstGeom>
        </p:spPr>
      </p:pic>
      <p:pic>
        <p:nvPicPr>
          <p:cNvPr id="14" name="Image 13" descr="c2014_shape5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6" b="83028"/>
          <a:stretch/>
        </p:blipFill>
        <p:spPr>
          <a:xfrm>
            <a:off x="6851250" y="0"/>
            <a:ext cx="2292750" cy="872548"/>
          </a:xfrm>
          <a:prstGeom prst="rect">
            <a:avLst/>
          </a:prstGeom>
        </p:spPr>
      </p:pic>
      <p:pic>
        <p:nvPicPr>
          <p:cNvPr id="15" name="Image 14" descr="c2014_shape6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5" t="16972" b="74289"/>
          <a:stretch/>
        </p:blipFill>
        <p:spPr>
          <a:xfrm>
            <a:off x="7870730" y="872548"/>
            <a:ext cx="1273270" cy="449233"/>
          </a:xfrm>
          <a:prstGeom prst="rect">
            <a:avLst/>
          </a:prstGeom>
        </p:spPr>
      </p:pic>
      <p:pic>
        <p:nvPicPr>
          <p:cNvPr id="1028" name="Picture 4" descr="C:\Users\Ahmed.Issad\Desktop\ptt convergences\convergences_template_speaker.png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2"/>
          <a:stretch/>
        </p:blipFill>
        <p:spPr bwMode="auto">
          <a:xfrm>
            <a:off x="0" y="1790700"/>
            <a:ext cx="9144000" cy="33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convergences_eclat.pn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t="34832"/>
          <a:stretch/>
        </p:blipFill>
        <p:spPr>
          <a:xfrm>
            <a:off x="5048250" y="1790700"/>
            <a:ext cx="4095750" cy="335029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3477608"/>
            <a:ext cx="7353451" cy="984250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-180000" algn="r">
              <a:lnSpc>
                <a:spcPts val="2000"/>
              </a:lnSpc>
              <a:spcBef>
                <a:spcPts val="0"/>
              </a:spcBef>
              <a:buFontTx/>
              <a:buNone/>
              <a:defRPr sz="2800" b="1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VAG Rounded Thin"/>
                <a:cs typeface="VAG Rounded Thin"/>
              </a:defRPr>
            </a:lvl2pPr>
          </a:lstStyle>
          <a:p>
            <a:pPr lvl="0"/>
            <a:r>
              <a:rPr lang="fr-FR" dirty="0" smtClean="0"/>
              <a:t>Section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pic>
        <p:nvPicPr>
          <p:cNvPr id="5" name="Image 4" descr="logo-forum_convergences_droite_gb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83" y="4210050"/>
            <a:ext cx="2502214" cy="612338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3" y="4461857"/>
            <a:ext cx="5389562" cy="3609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280"/>
              </a:lnSpc>
              <a:buNone/>
              <a:defRPr sz="1400" cap="all">
                <a:solidFill>
                  <a:srgbClr val="00C3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3079750" y="2047464"/>
            <a:ext cx="4508500" cy="1366217"/>
          </a:xfrm>
          <a:prstGeom prst="rect">
            <a:avLst/>
          </a:prstGeom>
          <a:effectLst/>
        </p:spPr>
        <p:txBody>
          <a:bodyPr vert="horz" lIns="0" tIns="0" rIns="0" bIns="0" anchor="b"/>
          <a:lstStyle>
            <a:lvl1pPr algn="r">
              <a:lnSpc>
                <a:spcPts val="3400"/>
              </a:lnSpc>
              <a:defRPr sz="7200" b="1" i="0" cap="none" spc="-300">
                <a:solidFill>
                  <a:srgbClr val="00C3FF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fr-FR" dirty="0" smtClean="0"/>
              <a:t>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3041083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xmlns:p14="http://schemas.microsoft.com/office/powerpoint/2010/main"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e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2014_bg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pic>
        <p:nvPicPr>
          <p:cNvPr id="6" name="Image 5" descr="convergences_eclat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t="34832"/>
          <a:stretch/>
        </p:blipFill>
        <p:spPr>
          <a:xfrm>
            <a:off x="5048250" y="1790700"/>
            <a:ext cx="4095750" cy="335029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7290678" y="0"/>
            <a:ext cx="1630261" cy="1304317"/>
          </a:xfrm>
          <a:prstGeom prst="rect">
            <a:avLst/>
          </a:prstGeom>
          <a:effectLst/>
        </p:spPr>
        <p:txBody>
          <a:bodyPr vert="horz" lIns="0" tIns="0" rIns="0" bIns="0" anchor="b"/>
          <a:lstStyle>
            <a:lvl1pPr algn="r">
              <a:lnSpc>
                <a:spcPts val="3400"/>
              </a:lnSpc>
              <a:defRPr sz="7200" b="0" i="0" cap="none" spc="-300">
                <a:solidFill>
                  <a:schemeClr val="bg1">
                    <a:alpha val="18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442579"/>
            <a:ext cx="7354617" cy="462093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-180000" algn="l">
              <a:lnSpc>
                <a:spcPts val="2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00C3FF"/>
                </a:solidFill>
                <a:effectLst/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VAG Rounded Thin"/>
                <a:cs typeface="VAG Rounded Thin"/>
              </a:defRPr>
            </a:lvl2pPr>
          </a:lstStyle>
          <a:p>
            <a:pPr lvl="0"/>
            <a:r>
              <a:rPr lang="fr-FR" dirty="0" smtClean="0"/>
              <a:t>Titre de </a:t>
            </a:r>
            <a:r>
              <a:rPr lang="fr-FR" dirty="0" err="1" smtClean="0"/>
              <a:t>slide</a:t>
            </a:r>
            <a:endParaRPr lang="fr-FR" dirty="0" smtClean="0"/>
          </a:p>
        </p:txBody>
      </p:sp>
      <p:pic>
        <p:nvPicPr>
          <p:cNvPr id="5" name="Image 4" descr="logo-forum_convergences_droite_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83" y="4210050"/>
            <a:ext cx="2502214" cy="612338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 rot="4745109">
            <a:off x="5484824" y="2338337"/>
            <a:ext cx="5326400" cy="682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Section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252413" y="1090613"/>
            <a:ext cx="7354887" cy="32194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0" i="0">
                <a:latin typeface="Arial"/>
                <a:cs typeface="Arial"/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Arial"/>
                <a:cs typeface="Arial"/>
              </a:defRPr>
            </a:lvl2pPr>
            <a:lvl3pPr marL="720000" indent="-180000">
              <a:spcBef>
                <a:spcPts val="0"/>
              </a:spcBef>
              <a:buClrTx/>
              <a:buSzPct val="75000"/>
              <a:buFont typeface="Lucida Grande"/>
              <a:buChar char="➤"/>
              <a:defRPr sz="1600">
                <a:solidFill>
                  <a:srgbClr val="00C3FF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fr-FR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3" y="4461857"/>
            <a:ext cx="5389562" cy="3609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280"/>
              </a:lnSpc>
              <a:buNone/>
              <a:defRPr sz="1400" cap="all">
                <a:solidFill>
                  <a:srgbClr val="00C3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769168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ver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2014_shape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4" r="67025" b="11273"/>
          <a:stretch/>
        </p:blipFill>
        <p:spPr>
          <a:xfrm>
            <a:off x="0" y="1615510"/>
            <a:ext cx="3015241" cy="2945931"/>
          </a:xfrm>
          <a:prstGeom prst="rect">
            <a:avLst/>
          </a:prstGeom>
        </p:spPr>
      </p:pic>
      <p:pic>
        <p:nvPicPr>
          <p:cNvPr id="10" name="Image 9" descr="c2014_shape2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7" b="74289"/>
          <a:stretch/>
        </p:blipFill>
        <p:spPr>
          <a:xfrm>
            <a:off x="0" y="0"/>
            <a:ext cx="4803651" cy="1321781"/>
          </a:xfrm>
          <a:prstGeom prst="rect">
            <a:avLst/>
          </a:prstGeom>
        </p:spPr>
      </p:pic>
      <p:pic>
        <p:nvPicPr>
          <p:cNvPr id="12" name="Image 11" descr="c2014_shape3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0" r="60317" b="85044"/>
          <a:stretch/>
        </p:blipFill>
        <p:spPr>
          <a:xfrm>
            <a:off x="1926644" y="0"/>
            <a:ext cx="1702013" cy="768879"/>
          </a:xfrm>
          <a:prstGeom prst="rect">
            <a:avLst/>
          </a:prstGeom>
        </p:spPr>
      </p:pic>
      <p:pic>
        <p:nvPicPr>
          <p:cNvPr id="13" name="Image 12" descr="c2014_shape4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4" r="12791" b="89245"/>
          <a:stretch/>
        </p:blipFill>
        <p:spPr>
          <a:xfrm>
            <a:off x="6134158" y="0"/>
            <a:ext cx="1840248" cy="552902"/>
          </a:xfrm>
          <a:prstGeom prst="rect">
            <a:avLst/>
          </a:prstGeom>
        </p:spPr>
      </p:pic>
      <p:pic>
        <p:nvPicPr>
          <p:cNvPr id="14" name="Image 13" descr="c2014_shape5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6" b="83028"/>
          <a:stretch/>
        </p:blipFill>
        <p:spPr>
          <a:xfrm>
            <a:off x="6851250" y="0"/>
            <a:ext cx="2292750" cy="872548"/>
          </a:xfrm>
          <a:prstGeom prst="rect">
            <a:avLst/>
          </a:prstGeom>
        </p:spPr>
      </p:pic>
      <p:pic>
        <p:nvPicPr>
          <p:cNvPr id="15" name="Image 14" descr="c2014_shape6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5" t="16972" b="74289"/>
          <a:stretch/>
        </p:blipFill>
        <p:spPr>
          <a:xfrm>
            <a:off x="7870730" y="872548"/>
            <a:ext cx="1273270" cy="449233"/>
          </a:xfrm>
          <a:prstGeom prst="rect">
            <a:avLst/>
          </a:prstGeom>
        </p:spPr>
      </p:pic>
      <p:pic>
        <p:nvPicPr>
          <p:cNvPr id="1028" name="Picture 4" descr="C:\Users\Ahmed.Issad\Desktop\ptt convergences\convergences_template_speaker.png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2"/>
          <a:stretch/>
        </p:blipFill>
        <p:spPr bwMode="auto">
          <a:xfrm>
            <a:off x="0" y="1790700"/>
            <a:ext cx="9144000" cy="33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convergences_eclat.pn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t="34832"/>
          <a:stretch/>
        </p:blipFill>
        <p:spPr>
          <a:xfrm>
            <a:off x="5048250" y="1790700"/>
            <a:ext cx="4095750" cy="335029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3477608"/>
            <a:ext cx="7353451" cy="984250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-180000" algn="r">
              <a:lnSpc>
                <a:spcPts val="2000"/>
              </a:lnSpc>
              <a:spcBef>
                <a:spcPts val="0"/>
              </a:spcBef>
              <a:buFontTx/>
              <a:buNone/>
              <a:defRPr sz="2800" b="1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VAG Rounded Thin"/>
                <a:cs typeface="VAG Rounded Thin"/>
              </a:defRPr>
            </a:lvl2pPr>
          </a:lstStyle>
          <a:p>
            <a:pPr lvl="0"/>
            <a:r>
              <a:rPr lang="fr-FR" dirty="0" smtClean="0"/>
              <a:t>Section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pic>
        <p:nvPicPr>
          <p:cNvPr id="5" name="Image 4" descr="logo-forum_convergences_droite_gb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83" y="4210050"/>
            <a:ext cx="2502214" cy="612338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3" y="4461857"/>
            <a:ext cx="5389562" cy="3609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280"/>
              </a:lnSpc>
              <a:buNone/>
              <a:defRPr sz="1400" cap="all">
                <a:solidFill>
                  <a:srgbClr val="AAD21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3079750" y="2047464"/>
            <a:ext cx="4508500" cy="1366217"/>
          </a:xfrm>
          <a:prstGeom prst="rect">
            <a:avLst/>
          </a:prstGeom>
          <a:effectLst/>
        </p:spPr>
        <p:txBody>
          <a:bodyPr vert="horz" lIns="0" tIns="0" rIns="0" bIns="0" anchor="b"/>
          <a:lstStyle>
            <a:lvl1pPr algn="r">
              <a:lnSpc>
                <a:spcPts val="3400"/>
              </a:lnSpc>
              <a:defRPr sz="7200" b="1" i="0" cap="none" spc="-300">
                <a:solidFill>
                  <a:srgbClr val="AAD214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fr-FR" dirty="0" smtClean="0"/>
              <a:t>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4537529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xmlns:p14="http://schemas.microsoft.com/office/powerpoint/2010/main"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er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2014_bg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pic>
        <p:nvPicPr>
          <p:cNvPr id="6" name="Image 5" descr="convergences_eclat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t="34832"/>
          <a:stretch/>
        </p:blipFill>
        <p:spPr>
          <a:xfrm>
            <a:off x="5048250" y="1790700"/>
            <a:ext cx="4095750" cy="335029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7290678" y="0"/>
            <a:ext cx="1630261" cy="1304317"/>
          </a:xfrm>
          <a:prstGeom prst="rect">
            <a:avLst/>
          </a:prstGeom>
          <a:effectLst/>
        </p:spPr>
        <p:txBody>
          <a:bodyPr vert="horz" lIns="0" tIns="0" rIns="0" bIns="0" anchor="b"/>
          <a:lstStyle>
            <a:lvl1pPr algn="r">
              <a:lnSpc>
                <a:spcPts val="3400"/>
              </a:lnSpc>
              <a:defRPr sz="7200" b="0" i="0" cap="none" spc="-300">
                <a:solidFill>
                  <a:schemeClr val="bg1">
                    <a:alpha val="18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442579"/>
            <a:ext cx="7354617" cy="462093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-180000" algn="l">
              <a:lnSpc>
                <a:spcPts val="2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AAD214"/>
                </a:solidFill>
                <a:effectLst/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VAG Rounded Thin"/>
                <a:cs typeface="VAG Rounded Thin"/>
              </a:defRPr>
            </a:lvl2pPr>
          </a:lstStyle>
          <a:p>
            <a:pPr lvl="0"/>
            <a:r>
              <a:rPr lang="fr-FR" dirty="0" smtClean="0"/>
              <a:t>Titre de </a:t>
            </a:r>
            <a:r>
              <a:rPr lang="fr-FR" dirty="0" err="1" smtClean="0"/>
              <a:t>slide</a:t>
            </a:r>
            <a:endParaRPr lang="fr-FR" dirty="0" smtClean="0"/>
          </a:p>
        </p:txBody>
      </p:sp>
      <p:pic>
        <p:nvPicPr>
          <p:cNvPr id="5" name="Image 4" descr="logo-forum_convergences_droite_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83" y="4210050"/>
            <a:ext cx="2502214" cy="612338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 rot="4745109">
            <a:off x="5484824" y="2338337"/>
            <a:ext cx="5326400" cy="682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Section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252413" y="1090613"/>
            <a:ext cx="7354887" cy="32194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0" i="0">
                <a:latin typeface="Arial"/>
                <a:cs typeface="Arial"/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Arial"/>
                <a:cs typeface="Arial"/>
              </a:defRPr>
            </a:lvl2pPr>
            <a:lvl3pPr marL="720000" indent="-180000">
              <a:spcBef>
                <a:spcPts val="0"/>
              </a:spcBef>
              <a:buClrTx/>
              <a:buSzPct val="75000"/>
              <a:buFont typeface="Lucida Grande"/>
              <a:buChar char="➤"/>
              <a:defRPr sz="1600">
                <a:solidFill>
                  <a:srgbClr val="AAD214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fr-FR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3" y="4461857"/>
            <a:ext cx="5389562" cy="3609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280"/>
              </a:lnSpc>
              <a:buNone/>
              <a:defRPr sz="1400" cap="all">
                <a:solidFill>
                  <a:srgbClr val="AAD21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270299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os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2014_shape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4" r="67025" b="11273"/>
          <a:stretch/>
        </p:blipFill>
        <p:spPr>
          <a:xfrm>
            <a:off x="0" y="1615510"/>
            <a:ext cx="3015241" cy="2945931"/>
          </a:xfrm>
          <a:prstGeom prst="rect">
            <a:avLst/>
          </a:prstGeom>
        </p:spPr>
      </p:pic>
      <p:pic>
        <p:nvPicPr>
          <p:cNvPr id="10" name="Image 9" descr="c2014_shape2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7" b="74289"/>
          <a:stretch/>
        </p:blipFill>
        <p:spPr>
          <a:xfrm>
            <a:off x="0" y="0"/>
            <a:ext cx="4803651" cy="1321781"/>
          </a:xfrm>
          <a:prstGeom prst="rect">
            <a:avLst/>
          </a:prstGeom>
        </p:spPr>
      </p:pic>
      <p:pic>
        <p:nvPicPr>
          <p:cNvPr id="12" name="Image 11" descr="c2014_shape3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0" r="60317" b="85044"/>
          <a:stretch/>
        </p:blipFill>
        <p:spPr>
          <a:xfrm>
            <a:off x="1926644" y="0"/>
            <a:ext cx="1702013" cy="768879"/>
          </a:xfrm>
          <a:prstGeom prst="rect">
            <a:avLst/>
          </a:prstGeom>
        </p:spPr>
      </p:pic>
      <p:pic>
        <p:nvPicPr>
          <p:cNvPr id="13" name="Image 12" descr="c2014_shape4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4" r="12791" b="89245"/>
          <a:stretch/>
        </p:blipFill>
        <p:spPr>
          <a:xfrm>
            <a:off x="6134158" y="0"/>
            <a:ext cx="1840248" cy="552902"/>
          </a:xfrm>
          <a:prstGeom prst="rect">
            <a:avLst/>
          </a:prstGeom>
        </p:spPr>
      </p:pic>
      <p:pic>
        <p:nvPicPr>
          <p:cNvPr id="14" name="Image 13" descr="c2014_shape5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6" b="83028"/>
          <a:stretch/>
        </p:blipFill>
        <p:spPr>
          <a:xfrm>
            <a:off x="6851250" y="0"/>
            <a:ext cx="2292750" cy="872548"/>
          </a:xfrm>
          <a:prstGeom prst="rect">
            <a:avLst/>
          </a:prstGeom>
        </p:spPr>
      </p:pic>
      <p:pic>
        <p:nvPicPr>
          <p:cNvPr id="15" name="Image 14" descr="c2014_shape6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5" t="16972" b="74289"/>
          <a:stretch/>
        </p:blipFill>
        <p:spPr>
          <a:xfrm>
            <a:off x="7870730" y="872548"/>
            <a:ext cx="1273270" cy="449233"/>
          </a:xfrm>
          <a:prstGeom prst="rect">
            <a:avLst/>
          </a:prstGeom>
        </p:spPr>
      </p:pic>
      <p:pic>
        <p:nvPicPr>
          <p:cNvPr id="1028" name="Picture 4" descr="C:\Users\Ahmed.Issad\Desktop\ptt convergences\convergences_template_speaker.png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2"/>
          <a:stretch/>
        </p:blipFill>
        <p:spPr bwMode="auto">
          <a:xfrm>
            <a:off x="0" y="1790700"/>
            <a:ext cx="9144000" cy="33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convergences_eclat.pn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t="34832"/>
          <a:stretch/>
        </p:blipFill>
        <p:spPr>
          <a:xfrm>
            <a:off x="5048250" y="1790700"/>
            <a:ext cx="4095750" cy="335029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3477608"/>
            <a:ext cx="7353451" cy="984250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-180000" algn="r">
              <a:lnSpc>
                <a:spcPts val="2000"/>
              </a:lnSpc>
              <a:spcBef>
                <a:spcPts val="0"/>
              </a:spcBef>
              <a:buFontTx/>
              <a:buNone/>
              <a:defRPr sz="2800" b="1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VAG Rounded Thin"/>
                <a:cs typeface="VAG Rounded Thin"/>
              </a:defRPr>
            </a:lvl2pPr>
          </a:lstStyle>
          <a:p>
            <a:pPr lvl="0"/>
            <a:r>
              <a:rPr lang="fr-FR" dirty="0" smtClean="0"/>
              <a:t>Section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pic>
        <p:nvPicPr>
          <p:cNvPr id="5" name="Image 4" descr="logo-forum_convergences_droite_gb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83" y="4210050"/>
            <a:ext cx="2502214" cy="612338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3" y="4461857"/>
            <a:ext cx="5389562" cy="3609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280"/>
              </a:lnSpc>
              <a:buNone/>
              <a:defRPr sz="1400" cap="all">
                <a:solidFill>
                  <a:srgbClr val="FF00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3079750" y="2047464"/>
            <a:ext cx="4508500" cy="1366217"/>
          </a:xfrm>
          <a:prstGeom prst="rect">
            <a:avLst/>
          </a:prstGeom>
          <a:effectLst/>
        </p:spPr>
        <p:txBody>
          <a:bodyPr vert="horz" lIns="0" tIns="0" rIns="0" bIns="0" anchor="b"/>
          <a:lstStyle>
            <a:lvl1pPr algn="r">
              <a:lnSpc>
                <a:spcPts val="3400"/>
              </a:lnSpc>
              <a:defRPr sz="7200" b="1" i="0" cap="none" spc="-300">
                <a:solidFill>
                  <a:srgbClr val="FF00A2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fr-FR" dirty="0" smtClean="0"/>
              <a:t>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7865262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xmlns:p14="http://schemas.microsoft.com/office/powerpoint/2010/main"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ros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2014_bg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pic>
        <p:nvPicPr>
          <p:cNvPr id="6" name="Image 5" descr="convergences_eclat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t="34832"/>
          <a:stretch/>
        </p:blipFill>
        <p:spPr>
          <a:xfrm>
            <a:off x="5048250" y="1790700"/>
            <a:ext cx="4095750" cy="335029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7290678" y="0"/>
            <a:ext cx="1630261" cy="1304317"/>
          </a:xfrm>
          <a:prstGeom prst="rect">
            <a:avLst/>
          </a:prstGeom>
          <a:effectLst/>
        </p:spPr>
        <p:txBody>
          <a:bodyPr vert="horz" lIns="0" tIns="0" rIns="0" bIns="0" anchor="b"/>
          <a:lstStyle>
            <a:lvl1pPr algn="r">
              <a:lnSpc>
                <a:spcPts val="3400"/>
              </a:lnSpc>
              <a:defRPr sz="7200" b="0" i="0" cap="none" spc="-300">
                <a:solidFill>
                  <a:schemeClr val="bg1">
                    <a:alpha val="18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442579"/>
            <a:ext cx="7354617" cy="462093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-180000" algn="l">
              <a:lnSpc>
                <a:spcPts val="2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FF00A2"/>
                </a:solidFill>
                <a:effectLst/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VAG Rounded Thin"/>
                <a:cs typeface="VAG Rounded Thin"/>
              </a:defRPr>
            </a:lvl2pPr>
          </a:lstStyle>
          <a:p>
            <a:pPr lvl="0"/>
            <a:r>
              <a:rPr lang="fr-FR" dirty="0" smtClean="0"/>
              <a:t>Titre de </a:t>
            </a:r>
            <a:r>
              <a:rPr lang="fr-FR" dirty="0" err="1" smtClean="0"/>
              <a:t>slide</a:t>
            </a:r>
            <a:endParaRPr lang="fr-FR" dirty="0" smtClean="0"/>
          </a:p>
        </p:txBody>
      </p:sp>
      <p:pic>
        <p:nvPicPr>
          <p:cNvPr id="5" name="Image 4" descr="logo-forum_convergences_droite_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83" y="4210050"/>
            <a:ext cx="2502214" cy="612338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 rot="4745109">
            <a:off x="5484824" y="2338337"/>
            <a:ext cx="5326400" cy="682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Section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252413" y="1090613"/>
            <a:ext cx="7354887" cy="32194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0" i="0">
                <a:latin typeface="Arial"/>
                <a:cs typeface="Arial"/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Arial"/>
                <a:cs typeface="Arial"/>
              </a:defRPr>
            </a:lvl2pPr>
            <a:lvl3pPr marL="720000" indent="-180000">
              <a:spcBef>
                <a:spcPts val="0"/>
              </a:spcBef>
              <a:buClrTx/>
              <a:buSzPct val="75000"/>
              <a:buFont typeface="Lucida Grande"/>
              <a:buChar char="➤"/>
              <a:defRPr sz="1600">
                <a:solidFill>
                  <a:srgbClr val="FF00A2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fr-FR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3" y="4461857"/>
            <a:ext cx="5389562" cy="3609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280"/>
              </a:lnSpc>
              <a:buNone/>
              <a:defRPr sz="1400" cap="all">
                <a:solidFill>
                  <a:srgbClr val="FF00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4187568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08165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24" indent="-306124" algn="l" defTabSz="40816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68" indent="-255103" algn="l" defTabSz="408165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2" indent="-204083" algn="l" defTabSz="40816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78" indent="-204083" algn="l" defTabSz="408165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42" indent="-204083" algn="l" defTabSz="408165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07" indent="-204083" algn="l" defTabSz="40816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72" indent="-204083" algn="l" defTabSz="40816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37" indent="-204083" algn="l" defTabSz="40816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02" indent="-204083" algn="l" defTabSz="40816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81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5" algn="l" defTabSz="4081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0" algn="l" defTabSz="4081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95" algn="l" defTabSz="4081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0" algn="l" defTabSz="4081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25" algn="l" defTabSz="4081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990" algn="l" defTabSz="4081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55" algn="l" defTabSz="4081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20" algn="l" defTabSz="4081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89243" y="349250"/>
            <a:ext cx="5299007" cy="2305050"/>
          </a:xfrm>
        </p:spPr>
        <p:txBody>
          <a:bodyPr/>
          <a:lstStyle/>
          <a:p>
            <a:r>
              <a:rPr lang="fr-FR" dirty="0" smtClean="0"/>
              <a:t>Privacy </a:t>
            </a:r>
            <a:br>
              <a:rPr lang="fr-FR" dirty="0" smtClean="0"/>
            </a:br>
            <a:r>
              <a:rPr lang="fr-FR" dirty="0" smtClean="0"/>
              <a:t>in the digital age</a:t>
            </a:r>
            <a:br>
              <a:rPr lang="fr-FR" dirty="0" smtClean="0"/>
            </a:br>
            <a:r>
              <a:rPr lang="fr-FR" sz="2000" dirty="0" smtClean="0"/>
              <a:t>- cases of S.korea</a:t>
            </a: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2607013" y="2870200"/>
            <a:ext cx="4981237" cy="984250"/>
          </a:xfrm>
        </p:spPr>
        <p:txBody>
          <a:bodyPr/>
          <a:lstStyle/>
          <a:p>
            <a:r>
              <a:rPr lang="fr-FR" dirty="0" smtClean="0"/>
              <a:t>Byoungil Oh</a:t>
            </a:r>
          </a:p>
          <a:p>
            <a:r>
              <a:rPr lang="fr-FR" sz="1800" dirty="0" smtClean="0"/>
              <a:t>Korean Progressive Network Jinbonet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RRN and Surveillance 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National identification number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ko-KR" dirty="0"/>
              <a:t>Privacy in the digital age – cases of s.korea</a:t>
            </a:r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72" y="1185239"/>
            <a:ext cx="3221694" cy="300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42276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Resident Registration Number (RRN)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National identification number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ko-KR" dirty="0"/>
              <a:t>Privacy in the digital age – cases of s.korea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텍스트 개체 틀 4"/>
          <p:cNvSpPr txBox="1">
            <a:spLocks/>
          </p:cNvSpPr>
          <p:nvPr/>
        </p:nvSpPr>
        <p:spPr>
          <a:xfrm>
            <a:off x="404813" y="1243013"/>
            <a:ext cx="7267067" cy="32194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08165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08165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180000" algn="l" defTabSz="408165" rtl="0" eaLnBrk="1" latinLnBrk="0" hangingPunct="1">
              <a:spcBef>
                <a:spcPts val="0"/>
              </a:spcBef>
              <a:buClr>
                <a:srgbClr val="FFA800"/>
              </a:buClr>
              <a:buSzPct val="75000"/>
              <a:buFont typeface="Lucida Grande"/>
              <a:buChar char="➤"/>
              <a:defRPr sz="1600" kern="1200">
                <a:solidFill>
                  <a:srgbClr val="FFA800"/>
                </a:solidFill>
                <a:latin typeface="Arial"/>
                <a:ea typeface="+mn-ea"/>
                <a:cs typeface="Arial"/>
              </a:defRPr>
            </a:lvl3pPr>
            <a:lvl4pPr marL="1428578" indent="-204083" algn="l" defTabSz="408165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42" indent="-204083" algn="l" defTabSz="408165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07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72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37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02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altLang="ko-KR" dirty="0" smtClean="0"/>
              <a:t>How to Reform RRN </a:t>
            </a:r>
          </a:p>
          <a:p>
            <a:pPr lvl="2"/>
            <a:r>
              <a:rPr lang="en-US" altLang="ko-KR" dirty="0"/>
              <a:t>To Change to serial number which has no personal information</a:t>
            </a:r>
          </a:p>
          <a:p>
            <a:pPr lvl="2"/>
            <a:r>
              <a:rPr lang="en-US" altLang="ko-KR" dirty="0"/>
              <a:t>To be changeable, if necessary</a:t>
            </a:r>
          </a:p>
          <a:p>
            <a:pPr lvl="2"/>
            <a:r>
              <a:rPr lang="en-US" altLang="ko-KR" dirty="0"/>
              <a:t>To limit the collection and use of NIN</a:t>
            </a:r>
          </a:p>
          <a:p>
            <a:pPr lvl="2"/>
            <a:r>
              <a:rPr lang="en-US" altLang="ko-KR" dirty="0"/>
              <a:t>To use different number system in different </a:t>
            </a:r>
            <a:r>
              <a:rPr lang="en-US" altLang="ko-KR" dirty="0" smtClean="0"/>
              <a:t>sectors</a:t>
            </a:r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	</a:t>
            </a:r>
            <a:endParaRPr lang="fr-FR" altLang="ko-KR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0812788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Communication Surveillance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ko-KR" dirty="0"/>
              <a:t>Privacy in the digital age – cases of s.korea</a:t>
            </a:r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6698383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Communication Surveillane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Communication surveillance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fr-FR" dirty="0" smtClean="0"/>
              <a:t>Internet Packet Inspection </a:t>
            </a:r>
          </a:p>
          <a:p>
            <a:pPr lvl="1"/>
            <a:r>
              <a:rPr lang="fr-FR" dirty="0" smtClean="0"/>
              <a:t>Real-time Location Tracking</a:t>
            </a:r>
          </a:p>
          <a:p>
            <a:pPr lvl="1"/>
            <a:r>
              <a:rPr lang="fr-FR" dirty="0" smtClean="0"/>
              <a:t>The use of data from base station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252413" y="4462463"/>
            <a:ext cx="5389562" cy="360362"/>
          </a:xfrm>
        </p:spPr>
        <p:txBody>
          <a:bodyPr/>
          <a:lstStyle/>
          <a:p>
            <a:r>
              <a:rPr lang="fr-FR" altLang="ko-KR" dirty="0"/>
              <a:t>Privacy in the digital age – cases of s.korea</a:t>
            </a:r>
          </a:p>
          <a:p>
            <a:endParaRPr lang="fr-FR" altLang="ko-KR" dirty="0"/>
          </a:p>
          <a:p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0" y="2089806"/>
            <a:ext cx="2497705" cy="182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tracking phones police war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54" y="2089806"/>
            <a:ext cx="3042367" cy="18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45330" y="3917638"/>
            <a:ext cx="376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/>
              <a:t>Source : SIMON LAW GROUP </a:t>
            </a:r>
          </a:p>
          <a:p>
            <a:r>
              <a:rPr lang="en-US" altLang="ko-KR" sz="800" dirty="0"/>
              <a:t>http://www.simonattorneys.com/blog/bid/95720/Police-Do-Not-Need-a-Warrant-to-Track-Cell-Phone-Location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49836043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Thank </a:t>
            </a:r>
            <a:r>
              <a:rPr lang="en-US" altLang="ko-KR" dirty="0" err="1" smtClean="0"/>
              <a:t>YOu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7988718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Beginning of Privacy Movement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Privacy in the digital age – cases of s.korea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046878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01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Electronic NID Card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Beginning of privacy movement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252413" y="4462463"/>
            <a:ext cx="5389562" cy="360362"/>
          </a:xfrm>
        </p:spPr>
        <p:txBody>
          <a:bodyPr/>
          <a:lstStyle/>
          <a:p>
            <a:r>
              <a:rPr lang="fr-FR" altLang="ko-KR" dirty="0"/>
              <a:t>Privacy in the digital age – cases of s.korea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18" y="607505"/>
            <a:ext cx="2717336" cy="37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753401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NEIS(National Education Information System)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ko-KR" dirty="0"/>
              <a:t>Privacy in the digital age – cases of s.korea</a:t>
            </a:r>
          </a:p>
          <a:p>
            <a:endParaRPr lang="ko-KR" altLang="en-US" dirty="0"/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7290678" y="0"/>
            <a:ext cx="1630261" cy="1304317"/>
          </a:xfrm>
          <a:prstGeom prst="rect">
            <a:avLst/>
          </a:prstGeom>
          <a:effectLst/>
        </p:spPr>
        <p:txBody>
          <a:bodyPr vert="horz" lIns="0" tIns="0" rIns="0" bIns="0" anchor="b"/>
          <a:lstStyle>
            <a:lvl1pPr algn="r" defTabSz="408165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7200" b="0" i="0" kern="1200" cap="none" spc="-300">
                <a:solidFill>
                  <a:schemeClr val="bg1">
                    <a:alpha val="18000"/>
                  </a:schemeClr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fr-FR" smtClean="0"/>
              <a:t>01</a:t>
            </a:r>
            <a:endParaRPr lang="fr-FR" dirty="0"/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252413" y="442579"/>
            <a:ext cx="7354617" cy="462093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-180000" algn="l" defTabSz="408165" rtl="0" eaLnBrk="1" latinLnBrk="0" hangingPunct="1">
              <a:lnSpc>
                <a:spcPts val="2000"/>
              </a:lnSpc>
              <a:spcBef>
                <a:spcPts val="0"/>
              </a:spcBef>
              <a:buFontTx/>
              <a:buNone/>
              <a:defRPr sz="2400" b="1" i="0" kern="1200">
                <a:solidFill>
                  <a:srgbClr val="FFA800"/>
                </a:solidFill>
                <a:effectLst/>
                <a:latin typeface="Arial"/>
                <a:ea typeface="+mn-ea"/>
                <a:cs typeface="Arial"/>
              </a:defRPr>
            </a:lvl1pPr>
            <a:lvl2pPr marL="0" indent="0" algn="l" defTabSz="408165" rtl="0" eaLnBrk="1" latinLnBrk="0" hangingPunct="1">
              <a:lnSpc>
                <a:spcPts val="2500"/>
              </a:lnSpc>
              <a:spcBef>
                <a:spcPts val="600"/>
              </a:spcBef>
              <a:buFontTx/>
              <a:buNone/>
              <a:defRPr sz="2500" kern="1200">
                <a:solidFill>
                  <a:schemeClr val="bg1"/>
                </a:solidFill>
                <a:latin typeface="VAG Rounded Thin"/>
                <a:ea typeface="+mn-ea"/>
                <a:cs typeface="VAG Rounded Thin"/>
              </a:defRPr>
            </a:lvl2pPr>
            <a:lvl3pPr marL="1020412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78" indent="-204083" algn="l" defTabSz="408165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42" indent="-204083" algn="l" defTabSz="408165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07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72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37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02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8"/>
          <p:cNvSpPr txBox="1">
            <a:spLocks/>
          </p:cNvSpPr>
          <p:nvPr/>
        </p:nvSpPr>
        <p:spPr>
          <a:xfrm rot="4745109">
            <a:off x="5484824" y="2338337"/>
            <a:ext cx="5326400" cy="682625"/>
          </a:xfrm>
          <a:prstGeom prst="rect">
            <a:avLst/>
          </a:prstGeom>
        </p:spPr>
        <p:txBody>
          <a:bodyPr/>
          <a:lstStyle>
            <a:lvl1pPr marL="0" indent="0" algn="l" defTabSz="408165" rtl="0" eaLnBrk="1" latinLnBrk="0" hangingPunct="1">
              <a:spcBef>
                <a:spcPct val="20000"/>
              </a:spcBef>
              <a:buFont typeface="Arial"/>
              <a:buNone/>
              <a:defRPr sz="1600" b="1" i="0" kern="1200" cap="all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63268" indent="-255103" algn="l" defTabSz="4081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2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78" indent="-204083" algn="l" defTabSz="408165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42" indent="-204083" algn="l" defTabSz="408165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07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72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37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02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Beginning of privacy movement</a:t>
            </a:r>
            <a:endParaRPr lang="fr-FR" dirty="0"/>
          </a:p>
        </p:txBody>
      </p:sp>
      <p:sp>
        <p:nvSpPr>
          <p:cNvPr id="10" name="Espace réservé du texte 6"/>
          <p:cNvSpPr txBox="1">
            <a:spLocks/>
          </p:cNvSpPr>
          <p:nvPr/>
        </p:nvSpPr>
        <p:spPr>
          <a:xfrm>
            <a:off x="252413" y="4462463"/>
            <a:ext cx="5389562" cy="36036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408165" rtl="0" eaLnBrk="1" latinLnBrk="0" hangingPunct="1">
              <a:lnSpc>
                <a:spcPts val="1280"/>
              </a:lnSpc>
              <a:spcBef>
                <a:spcPct val="20000"/>
              </a:spcBef>
              <a:buFont typeface="Arial"/>
              <a:buNone/>
              <a:defRPr sz="1400" kern="1200" cap="all">
                <a:solidFill>
                  <a:srgbClr val="FFA800"/>
                </a:solidFill>
                <a:latin typeface="Arial"/>
                <a:ea typeface="+mn-ea"/>
                <a:cs typeface="Arial"/>
              </a:defRPr>
            </a:lvl1pPr>
            <a:lvl2pPr marL="663268" indent="-255103" algn="l" defTabSz="4081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2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78" indent="-204083" algn="l" defTabSz="408165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42" indent="-204083" algn="l" defTabSz="408165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07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72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37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02" indent="-204083" algn="l" defTabSz="40816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97" y="1304317"/>
            <a:ext cx="4194546" cy="297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12305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Supervisory Authority for Privacy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ko-KR" dirty="0"/>
              <a:t>Privacy in the digital age – cases of s.korea</a:t>
            </a:r>
          </a:p>
          <a:p>
            <a:endParaRPr lang="fr-FR" altLang="ko-KR" dirty="0"/>
          </a:p>
          <a:p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1790470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Personal Information Protection </a:t>
            </a:r>
            <a:r>
              <a:rPr lang="en-US" altLang="ko-KR" dirty="0" err="1" smtClean="0"/>
              <a:t>Commssion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Supervisory authority for privacy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fr-FR" altLang="ko-KR" dirty="0" smtClean="0"/>
              <a:t>Supervisory Authority for Protection </a:t>
            </a:r>
          </a:p>
          <a:p>
            <a:pPr lvl="2"/>
            <a:r>
              <a:rPr lang="fr-FR" altLang="ko-KR" dirty="0" smtClean="0"/>
              <a:t>Before 2011</a:t>
            </a:r>
            <a:endParaRPr lang="fr-FR" altLang="ko-KR" dirty="0"/>
          </a:p>
          <a:p>
            <a:pPr lvl="3"/>
            <a:r>
              <a:rPr lang="fr-FR" altLang="ko-KR" sz="1400" dirty="0" smtClean="0"/>
              <a:t>MOSPA for public sectors </a:t>
            </a:r>
          </a:p>
          <a:p>
            <a:pPr lvl="3"/>
            <a:r>
              <a:rPr lang="fr-FR" altLang="ko-KR" sz="1400" dirty="0" smtClean="0"/>
              <a:t>Each Ministry for private sectors</a:t>
            </a:r>
          </a:p>
          <a:p>
            <a:pPr lvl="2"/>
            <a:r>
              <a:rPr lang="fr-FR" altLang="ko-KR" dirty="0" smtClean="0"/>
              <a:t>PIPC</a:t>
            </a:r>
          </a:p>
          <a:p>
            <a:pPr lvl="3"/>
            <a:r>
              <a:rPr lang="fr-FR" altLang="ko-KR" sz="1400" dirty="0" smtClean="0"/>
              <a:t>Based on PIPA</a:t>
            </a:r>
          </a:p>
          <a:p>
            <a:pPr lvl="3"/>
            <a:r>
              <a:rPr lang="fr-FR" altLang="ko-KR" sz="1400" dirty="0" smtClean="0"/>
              <a:t>Launched on Sep. 2011</a:t>
            </a:r>
            <a:endParaRPr lang="fr-FR" altLang="ko-KR" sz="1400" dirty="0"/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ko-KR" dirty="0"/>
              <a:t>Privacy in the digital age – cases of s.korea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6954980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Personal Information Protection </a:t>
            </a:r>
            <a:r>
              <a:rPr lang="en-US" altLang="ko-KR" dirty="0" err="1"/>
              <a:t>Commssion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Supervisory authority for privacy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fr-FR" altLang="ko-KR" dirty="0" smtClean="0"/>
              <a:t>Limitation of PIPC</a:t>
            </a:r>
            <a:endParaRPr lang="fr-FR" altLang="ko-KR" dirty="0"/>
          </a:p>
          <a:p>
            <a:pPr lvl="2"/>
            <a:r>
              <a:rPr lang="fr-FR" altLang="ko-KR" dirty="0" smtClean="0"/>
              <a:t>Guideline </a:t>
            </a:r>
          </a:p>
          <a:p>
            <a:pPr lvl="3"/>
            <a:r>
              <a:rPr lang="en-US" altLang="ko-KR" sz="1400" dirty="0"/>
              <a:t>Additional Protocol to the Convention for the Protection of Individuals with regard to Automatic Processing of Personal Data regarding supervisory authorities and </a:t>
            </a:r>
            <a:r>
              <a:rPr lang="en-US" altLang="ko-KR" sz="1400" dirty="0" err="1" smtClean="0"/>
              <a:t>transborder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data </a:t>
            </a:r>
            <a:r>
              <a:rPr lang="en-US" altLang="ko-KR" sz="1400" dirty="0" smtClean="0"/>
              <a:t>flows (Council of Europe)</a:t>
            </a:r>
            <a:r>
              <a:rPr lang="en-US" altLang="ko-KR" dirty="0" smtClean="0"/>
              <a:t> </a:t>
            </a:r>
            <a:endParaRPr lang="fr-FR" altLang="ko-KR" dirty="0"/>
          </a:p>
          <a:p>
            <a:pPr lvl="2"/>
            <a:r>
              <a:rPr lang="fr-FR" altLang="ko-KR" dirty="0" smtClean="0"/>
              <a:t>Authoriy of PIPC</a:t>
            </a:r>
          </a:p>
          <a:p>
            <a:pPr lvl="3"/>
            <a:r>
              <a:rPr lang="fr-FR" altLang="ko-KR" sz="1400" dirty="0" smtClean="0"/>
              <a:t>Deliberation and resolution </a:t>
            </a:r>
          </a:p>
          <a:p>
            <a:pPr lvl="2"/>
            <a:r>
              <a:rPr lang="fr-FR" altLang="ko-KR" dirty="0" smtClean="0"/>
              <a:t>Limitation</a:t>
            </a:r>
          </a:p>
          <a:p>
            <a:pPr lvl="3"/>
            <a:r>
              <a:rPr lang="en-US" altLang="ko-KR" sz="1400" dirty="0" smtClean="0"/>
              <a:t>Lack of powers </a:t>
            </a:r>
            <a:r>
              <a:rPr lang="en-US" altLang="ko-KR" sz="1400" dirty="0"/>
              <a:t>of investigation, intervention, and order of corrective measure </a:t>
            </a:r>
            <a:r>
              <a:rPr lang="en-US" altLang="ko-KR" sz="1400" dirty="0" err="1" smtClean="0"/>
              <a:t>etc</a:t>
            </a:r>
            <a:endParaRPr lang="en-US" altLang="ko-KR" sz="1400" dirty="0" smtClean="0"/>
          </a:p>
          <a:p>
            <a:pPr lvl="3"/>
            <a:r>
              <a:rPr lang="en-US" altLang="ko-KR" sz="1400" dirty="0" smtClean="0"/>
              <a:t>Lack of </a:t>
            </a:r>
            <a:r>
              <a:rPr lang="en-US" altLang="ko-KR" sz="1400" dirty="0" err="1" smtClean="0"/>
              <a:t>Indepence</a:t>
            </a:r>
            <a:endParaRPr lang="fr-FR" altLang="ko-KR" sz="1400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ko-KR" dirty="0"/>
              <a:t>Privacy in the digital age – cases of s.korea</a:t>
            </a:r>
          </a:p>
        </p:txBody>
      </p:sp>
    </p:spTree>
    <p:extLst>
      <p:ext uri="{BB962C8B-B14F-4D97-AF65-F5344CB8AC3E}">
        <p14:creationId xmlns:p14="http://schemas.microsoft.com/office/powerpoint/2010/main" val="1352364371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National Identification Number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ko-KR" dirty="0"/>
              <a:t>Privacy in the digital age – cases of s.korea</a:t>
            </a:r>
          </a:p>
          <a:p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6485504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Resident Registration Number (RRN)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National identification number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fr-FR" altLang="ko-KR" dirty="0" smtClean="0"/>
              <a:t>Resident Registration Number</a:t>
            </a:r>
            <a:endParaRPr lang="fr-FR" altLang="ko-KR" dirty="0"/>
          </a:p>
          <a:p>
            <a:pPr lvl="2"/>
            <a:r>
              <a:rPr lang="fr-FR" altLang="ko-KR" dirty="0" smtClean="0"/>
              <a:t>700908-1234567 </a:t>
            </a:r>
          </a:p>
          <a:p>
            <a:pPr lvl="3"/>
            <a:r>
              <a:rPr lang="fr-FR" altLang="ko-KR" sz="1400" dirty="0" smtClean="0"/>
              <a:t>Date of birth, gender, region of birth registration</a:t>
            </a:r>
            <a:r>
              <a:rPr lang="en-US" altLang="ko-KR" sz="1400" dirty="0" smtClean="0"/>
              <a:t> </a:t>
            </a:r>
            <a:endParaRPr lang="fr-FR" altLang="ko-KR" sz="1400" dirty="0"/>
          </a:p>
          <a:p>
            <a:pPr lvl="2"/>
            <a:r>
              <a:rPr lang="en-US" altLang="ko-KR" dirty="0"/>
              <a:t>Given at birth, unchangeable for one’s </a:t>
            </a:r>
            <a:r>
              <a:rPr lang="en-US" altLang="ko-KR" dirty="0" smtClean="0"/>
              <a:t>life</a:t>
            </a:r>
          </a:p>
          <a:p>
            <a:pPr lvl="2"/>
            <a:r>
              <a:rPr lang="en-US" altLang="ko-KR" dirty="0"/>
              <a:t>Unrestricted collection and use in public and private </a:t>
            </a:r>
            <a:r>
              <a:rPr lang="en-US" altLang="ko-KR" dirty="0" smtClean="0"/>
              <a:t>sectors</a:t>
            </a:r>
          </a:p>
          <a:p>
            <a:pPr lvl="1"/>
            <a:r>
              <a:rPr lang="en-US" altLang="ko-KR" dirty="0" smtClean="0"/>
              <a:t>Mass Leakage of Personal Information </a:t>
            </a:r>
          </a:p>
          <a:p>
            <a:pPr lvl="2"/>
            <a:r>
              <a:rPr lang="en-US" altLang="ko-KR" dirty="0" smtClean="0"/>
              <a:t>2014 : 104,000,000 cases, from KB, </a:t>
            </a:r>
            <a:r>
              <a:rPr lang="en-US" altLang="ko-KR" dirty="0" err="1" smtClean="0"/>
              <a:t>Lotte</a:t>
            </a:r>
            <a:r>
              <a:rPr lang="en-US" altLang="ko-KR" dirty="0" smtClean="0"/>
              <a:t>, NH Credit Card Companies</a:t>
            </a:r>
          </a:p>
          <a:p>
            <a:pPr lvl="2"/>
            <a:r>
              <a:rPr lang="en-US" altLang="ko-KR" dirty="0" smtClean="0"/>
              <a:t>2012 : 8,730,000 cases from KT (Korea Telecom)</a:t>
            </a:r>
          </a:p>
          <a:p>
            <a:pPr lvl="2"/>
            <a:r>
              <a:rPr lang="en-US" altLang="ko-KR" dirty="0" smtClean="0"/>
              <a:t>2011 : 13,200,000 cases from </a:t>
            </a:r>
            <a:r>
              <a:rPr lang="en-US" altLang="ko-KR" dirty="0" err="1" smtClean="0"/>
              <a:t>Nexson</a:t>
            </a:r>
            <a:r>
              <a:rPr lang="en-US" altLang="ko-KR" dirty="0" smtClean="0"/>
              <a:t> (game company)</a:t>
            </a:r>
          </a:p>
          <a:p>
            <a:pPr lvl="2"/>
            <a:r>
              <a:rPr lang="en-US" altLang="ko-KR" dirty="0" smtClean="0"/>
              <a:t>2011 : 35,000,000 cases from SK </a:t>
            </a:r>
            <a:r>
              <a:rPr lang="en-US" altLang="ko-KR" dirty="0" err="1" smtClean="0"/>
              <a:t>nate</a:t>
            </a:r>
            <a:r>
              <a:rPr lang="en-US" altLang="ko-KR" dirty="0" smtClean="0"/>
              <a:t> (portal sites) </a:t>
            </a:r>
          </a:p>
          <a:p>
            <a:pPr lvl="2"/>
            <a:r>
              <a:rPr lang="en-US" altLang="ko-KR" dirty="0" smtClean="0"/>
              <a:t>2008 : 18,630,000 cases from Auction (online market)</a:t>
            </a:r>
          </a:p>
          <a:p>
            <a:pPr lvl="1"/>
            <a:r>
              <a:rPr lang="en-US" altLang="ko-KR" dirty="0" smtClean="0"/>
              <a:t>The # of leaked RRN : 400 mil. (8 times of Korean Population)</a:t>
            </a:r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/>
              <a:t>	</a:t>
            </a:r>
            <a:endParaRPr lang="fr-FR" altLang="ko-KR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ko-KR" dirty="0"/>
              <a:t>Privacy in the digital age – cases of s.korea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0313199"/>
      </p:ext>
    </p:extLst>
  </p:cSld>
  <p:clrMapOvr>
    <a:masterClrMapping/>
  </p:clrMapOvr>
  <p:transition xmlns:p14="http://schemas.microsoft.com/office/powerpoint/2010/main" advTm="2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Gotham HTF"/>
        <a:ea typeface=""/>
        <a:cs typeface=""/>
      </a:majorFont>
      <a:minorFont>
        <a:latin typeface="Gotham HTF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484</Words>
  <Application>Microsoft Macintosh PowerPoint</Application>
  <PresentationFormat>Présentation à l'écran (16:9)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Privacy  in the digital age - cases of S.korea</vt:lpstr>
      <vt:lpstr>01</vt:lpstr>
      <vt:lpstr>01</vt:lpstr>
      <vt:lpstr>Présentation PowerPoint</vt:lpstr>
      <vt:lpstr>02</vt:lpstr>
      <vt:lpstr>02</vt:lpstr>
      <vt:lpstr>02</vt:lpstr>
      <vt:lpstr>03</vt:lpstr>
      <vt:lpstr>03</vt:lpstr>
      <vt:lpstr>03</vt:lpstr>
      <vt:lpstr>03</vt:lpstr>
      <vt:lpstr>04</vt:lpstr>
      <vt:lpstr>04</vt:lpstr>
      <vt:lpstr>Thank YOu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Sport 2013</dc:title>
  <dc:creator>ICSS</dc:creator>
  <cp:lastModifiedBy>Synlab Ordinateur 2</cp:lastModifiedBy>
  <cp:revision>186</cp:revision>
  <cp:lastPrinted>2013-08-28T09:34:46Z</cp:lastPrinted>
  <dcterms:created xsi:type="dcterms:W3CDTF">2013-03-01T16:30:12Z</dcterms:created>
  <dcterms:modified xsi:type="dcterms:W3CDTF">2014-09-05T08:53:31Z</dcterms:modified>
</cp:coreProperties>
</file>